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70" r:id="rId4"/>
    <p:sldId id="271" r:id="rId5"/>
    <p:sldId id="272" r:id="rId6"/>
    <p:sldId id="267" r:id="rId7"/>
    <p:sldId id="268" r:id="rId8"/>
    <p:sldId id="269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5F0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71252" autoAdjust="0"/>
  </p:normalViewPr>
  <p:slideViewPr>
    <p:cSldViewPr>
      <p:cViewPr varScale="1">
        <p:scale>
          <a:sx n="54" d="100"/>
          <a:sy n="54" d="100"/>
        </p:scale>
        <p:origin x="180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813799-B416-41E3-8DB8-47100CDB0C3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B51265-EDF0-4A2B-ACBB-1F712F1DDC74}">
      <dgm:prSet phldrT="[Текст]"/>
      <dgm:spPr/>
      <dgm:t>
        <a:bodyPr/>
        <a:lstStyle/>
        <a:p>
          <a:r>
            <a:rPr lang="ru-RU" b="1" dirty="0" smtClean="0"/>
            <a:t>Сервис-инженер</a:t>
          </a:r>
          <a:endParaRPr lang="ru-RU" b="1" dirty="0"/>
        </a:p>
      </dgm:t>
    </dgm:pt>
    <dgm:pt modelId="{966962CB-1AB1-4AFA-9E3B-34310CB6E7D7}" type="parTrans" cxnId="{3154FE46-6DD5-46FC-ABE6-33D5C80A247E}">
      <dgm:prSet/>
      <dgm:spPr/>
      <dgm:t>
        <a:bodyPr/>
        <a:lstStyle/>
        <a:p>
          <a:endParaRPr lang="ru-RU"/>
        </a:p>
      </dgm:t>
    </dgm:pt>
    <dgm:pt modelId="{01A112DC-530E-4023-A30B-07675D8FCE67}" type="sibTrans" cxnId="{3154FE46-6DD5-46FC-ABE6-33D5C80A247E}">
      <dgm:prSet/>
      <dgm:spPr/>
      <dgm:t>
        <a:bodyPr/>
        <a:lstStyle/>
        <a:p>
          <a:endParaRPr lang="ru-RU"/>
        </a:p>
      </dgm:t>
    </dgm:pt>
    <dgm:pt modelId="{9439C119-1B58-4DAB-81FE-5360CAD96776}">
      <dgm:prSet phldrT="[Текст]" custT="1"/>
      <dgm:spPr/>
      <dgm:t>
        <a:bodyPr/>
        <a:lstStyle/>
        <a:p>
          <a:r>
            <a:rPr lang="ru-RU" sz="1600" dirty="0" smtClean="0"/>
            <a:t>Устанавливать и настраивать ПП 1С в различных вариантах поставок (локальный, сетевой и серверный)</a:t>
          </a:r>
          <a:endParaRPr lang="ru-RU" sz="1600" dirty="0"/>
        </a:p>
      </dgm:t>
    </dgm:pt>
    <dgm:pt modelId="{93936B93-A0A0-41C1-90EC-9040DDF0F3BE}" type="parTrans" cxnId="{9C830725-D9FE-4BA7-BD27-D47AEC78FF94}">
      <dgm:prSet/>
      <dgm:spPr/>
      <dgm:t>
        <a:bodyPr/>
        <a:lstStyle/>
        <a:p>
          <a:endParaRPr lang="ru-RU"/>
        </a:p>
      </dgm:t>
    </dgm:pt>
    <dgm:pt modelId="{2CAEC988-CEDF-4706-BD16-B728D1023377}" type="sibTrans" cxnId="{9C830725-D9FE-4BA7-BD27-D47AEC78FF94}">
      <dgm:prSet/>
      <dgm:spPr/>
      <dgm:t>
        <a:bodyPr/>
        <a:lstStyle/>
        <a:p>
          <a:endParaRPr lang="ru-RU"/>
        </a:p>
      </dgm:t>
    </dgm:pt>
    <dgm:pt modelId="{A597A366-CCDE-4848-BC93-8E852156E0B6}">
      <dgm:prSet phldrT="[Текст]"/>
      <dgm:spPr/>
      <dgm:t>
        <a:bodyPr/>
        <a:lstStyle/>
        <a:p>
          <a:r>
            <a:rPr lang="ru-RU" b="1" dirty="0" err="1" smtClean="0"/>
            <a:t>Внеренец</a:t>
          </a:r>
          <a:endParaRPr lang="ru-RU" b="1" dirty="0"/>
        </a:p>
      </dgm:t>
    </dgm:pt>
    <dgm:pt modelId="{44638009-5A4D-4B8E-B5A0-88D821B6BF58}" type="parTrans" cxnId="{4C18D6E8-B92D-49E9-86F5-68051F22FBC6}">
      <dgm:prSet/>
      <dgm:spPr/>
      <dgm:t>
        <a:bodyPr/>
        <a:lstStyle/>
        <a:p>
          <a:endParaRPr lang="ru-RU"/>
        </a:p>
      </dgm:t>
    </dgm:pt>
    <dgm:pt modelId="{99FCEE64-7577-4101-8D2C-9CF749645BC6}" type="sibTrans" cxnId="{4C18D6E8-B92D-49E9-86F5-68051F22FBC6}">
      <dgm:prSet/>
      <dgm:spPr/>
      <dgm:t>
        <a:bodyPr/>
        <a:lstStyle/>
        <a:p>
          <a:endParaRPr lang="ru-RU"/>
        </a:p>
      </dgm:t>
    </dgm:pt>
    <dgm:pt modelId="{09E3E790-8231-42C4-827F-DEE8ED7CCE57}">
      <dgm:prSet phldrT="[Текст]" custT="1"/>
      <dgm:spPr/>
      <dgm:t>
        <a:bodyPr/>
        <a:lstStyle/>
        <a:p>
          <a:r>
            <a:rPr lang="ru-RU" sz="1600" dirty="0" smtClean="0"/>
            <a:t>Делать постановку задачи</a:t>
          </a:r>
          <a:endParaRPr lang="ru-RU" sz="1600" dirty="0"/>
        </a:p>
      </dgm:t>
    </dgm:pt>
    <dgm:pt modelId="{09AB8F50-35D7-4085-9F7A-5FDDE8A15D82}" type="parTrans" cxnId="{944BC096-81EB-4854-B640-B745F7DACB20}">
      <dgm:prSet/>
      <dgm:spPr/>
      <dgm:t>
        <a:bodyPr/>
        <a:lstStyle/>
        <a:p>
          <a:endParaRPr lang="ru-RU"/>
        </a:p>
      </dgm:t>
    </dgm:pt>
    <dgm:pt modelId="{556CAA49-B28A-4499-B302-FE59733DA026}" type="sibTrans" cxnId="{944BC096-81EB-4854-B640-B745F7DACB20}">
      <dgm:prSet/>
      <dgm:spPr/>
      <dgm:t>
        <a:bodyPr/>
        <a:lstStyle/>
        <a:p>
          <a:endParaRPr lang="ru-RU"/>
        </a:p>
      </dgm:t>
    </dgm:pt>
    <dgm:pt modelId="{B1551C90-C278-493A-B99F-8B007C195CF4}">
      <dgm:prSet phldrT="[Текст]" custT="1"/>
      <dgm:spPr/>
      <dgm:t>
        <a:bodyPr/>
        <a:lstStyle/>
        <a:p>
          <a:r>
            <a:rPr lang="ru-RU" sz="1600" dirty="0" smtClean="0"/>
            <a:t>Программировать </a:t>
          </a:r>
          <a:endParaRPr lang="ru-RU" sz="1600" dirty="0"/>
        </a:p>
      </dgm:t>
    </dgm:pt>
    <dgm:pt modelId="{C281F9A0-DF21-4B8C-AA9E-0524807179DF}" type="parTrans" cxnId="{D7B0A928-7A6F-4E81-AED1-F3DD7FF17F0B}">
      <dgm:prSet/>
      <dgm:spPr/>
      <dgm:t>
        <a:bodyPr/>
        <a:lstStyle/>
        <a:p>
          <a:endParaRPr lang="ru-RU"/>
        </a:p>
      </dgm:t>
    </dgm:pt>
    <dgm:pt modelId="{F3A0DABC-F078-44DF-8B28-89ED829CE78A}" type="sibTrans" cxnId="{D7B0A928-7A6F-4E81-AED1-F3DD7FF17F0B}">
      <dgm:prSet/>
      <dgm:spPr/>
      <dgm:t>
        <a:bodyPr/>
        <a:lstStyle/>
        <a:p>
          <a:endParaRPr lang="ru-RU"/>
        </a:p>
      </dgm:t>
    </dgm:pt>
    <dgm:pt modelId="{ECB35668-20DE-4FDA-83B7-3AB5A73BCF9A}">
      <dgm:prSet phldrT="[Текст]" custT="1"/>
      <dgm:spPr/>
      <dgm:t>
        <a:bodyPr/>
        <a:lstStyle/>
        <a:p>
          <a:r>
            <a:rPr lang="ru-RU" sz="1600" dirty="0" smtClean="0"/>
            <a:t>Разбираться в программных продуктах линейки 1С:Предприятие (какой продукт для чего нужен, его возможности, особенности внедрения и т.д.)</a:t>
          </a:r>
          <a:endParaRPr lang="ru-RU" sz="1600" dirty="0"/>
        </a:p>
      </dgm:t>
    </dgm:pt>
    <dgm:pt modelId="{4C20256A-699F-4D5B-AFBD-BD0D830160E7}" type="parTrans" cxnId="{C55DAE50-36E4-4AEF-AD72-93CD31FBAB9A}">
      <dgm:prSet/>
      <dgm:spPr/>
      <dgm:t>
        <a:bodyPr/>
        <a:lstStyle/>
        <a:p>
          <a:endParaRPr lang="ru-RU"/>
        </a:p>
      </dgm:t>
    </dgm:pt>
    <dgm:pt modelId="{05166C44-10F8-445C-9B3D-CC8CC6A9033A}" type="sibTrans" cxnId="{C55DAE50-36E4-4AEF-AD72-93CD31FBAB9A}">
      <dgm:prSet/>
      <dgm:spPr/>
      <dgm:t>
        <a:bodyPr/>
        <a:lstStyle/>
        <a:p>
          <a:endParaRPr lang="ru-RU"/>
        </a:p>
      </dgm:t>
    </dgm:pt>
    <dgm:pt modelId="{BAE01B2D-87BB-4648-A1BB-14F43B58EF99}">
      <dgm:prSet phldrT="[Текст]" custT="1"/>
      <dgm:spPr/>
      <dgm:t>
        <a:bodyPr/>
        <a:lstStyle/>
        <a:p>
          <a:r>
            <a:rPr lang="ru-RU" sz="1600" dirty="0" smtClean="0"/>
            <a:t>Обновлять</a:t>
          </a:r>
          <a:r>
            <a:rPr lang="en-US" sz="1600" dirty="0" smtClean="0"/>
            <a:t> </a:t>
          </a:r>
          <a:r>
            <a:rPr lang="ru-RU" sz="1600" dirty="0" smtClean="0"/>
            <a:t>программы 1С</a:t>
          </a:r>
          <a:endParaRPr lang="ru-RU" sz="1600" dirty="0"/>
        </a:p>
      </dgm:t>
    </dgm:pt>
    <dgm:pt modelId="{27C10004-7B5F-4652-B36F-1FC5B09DF4C4}" type="parTrans" cxnId="{3211A8BE-72B2-4911-B960-4D9E5E63CF5F}">
      <dgm:prSet/>
      <dgm:spPr/>
      <dgm:t>
        <a:bodyPr/>
        <a:lstStyle/>
        <a:p>
          <a:endParaRPr lang="ru-RU"/>
        </a:p>
      </dgm:t>
    </dgm:pt>
    <dgm:pt modelId="{702CC172-FDA8-4527-85E6-648D7CADDC4B}" type="sibTrans" cxnId="{3211A8BE-72B2-4911-B960-4D9E5E63CF5F}">
      <dgm:prSet/>
      <dgm:spPr/>
      <dgm:t>
        <a:bodyPr/>
        <a:lstStyle/>
        <a:p>
          <a:endParaRPr lang="ru-RU"/>
        </a:p>
      </dgm:t>
    </dgm:pt>
    <dgm:pt modelId="{B16B3EF6-4A2F-488D-8E77-9E046144E992}">
      <dgm:prSet phldrT="[Текст]" custT="1"/>
      <dgm:spPr/>
      <dgm:t>
        <a:bodyPr/>
        <a:lstStyle/>
        <a:p>
          <a:r>
            <a:rPr lang="ru-RU" sz="1600" dirty="0" smtClean="0"/>
            <a:t>Внедрять ПП (т.е. выполнять все работы начиная с составления задания, заканчивая сдачей системы в промышленную эксплуатацию.</a:t>
          </a:r>
          <a:endParaRPr lang="ru-RU" sz="1600" dirty="0"/>
        </a:p>
      </dgm:t>
    </dgm:pt>
    <dgm:pt modelId="{7E471464-FFA6-4171-8C3B-519D28D842C0}" type="parTrans" cxnId="{74D978AD-66C0-4FBD-A625-D0DCB82117DD}">
      <dgm:prSet/>
      <dgm:spPr/>
      <dgm:t>
        <a:bodyPr/>
        <a:lstStyle/>
        <a:p>
          <a:endParaRPr lang="ru-RU"/>
        </a:p>
      </dgm:t>
    </dgm:pt>
    <dgm:pt modelId="{653EE445-B100-41D0-904D-0A7A9A3832F5}" type="sibTrans" cxnId="{74D978AD-66C0-4FBD-A625-D0DCB82117DD}">
      <dgm:prSet/>
      <dgm:spPr/>
      <dgm:t>
        <a:bodyPr/>
        <a:lstStyle/>
        <a:p>
          <a:endParaRPr lang="ru-RU"/>
        </a:p>
      </dgm:t>
    </dgm:pt>
    <dgm:pt modelId="{23165B3B-FD84-4C8D-BCA5-6390DEB24C4D}">
      <dgm:prSet phldrT="[Текст]" custT="1"/>
      <dgm:spPr/>
      <dgm:t>
        <a:bodyPr/>
        <a:lstStyle/>
        <a:p>
          <a:r>
            <a:rPr lang="ru-RU" sz="1600" dirty="0" smtClean="0"/>
            <a:t>Решать задачи, связанные с постановкой и оптимизацией учета.</a:t>
          </a:r>
          <a:endParaRPr lang="ru-RU" sz="1600" dirty="0"/>
        </a:p>
      </dgm:t>
    </dgm:pt>
    <dgm:pt modelId="{B0167D76-32D6-430D-85A8-69D35B3E85C9}" type="parTrans" cxnId="{EA201636-3316-439E-9D86-9C75A02FCD34}">
      <dgm:prSet/>
      <dgm:spPr/>
      <dgm:t>
        <a:bodyPr/>
        <a:lstStyle/>
        <a:p>
          <a:endParaRPr lang="ru-RU"/>
        </a:p>
      </dgm:t>
    </dgm:pt>
    <dgm:pt modelId="{BCC23F97-1FCB-4126-B57D-C0662866F535}" type="sibTrans" cxnId="{EA201636-3316-439E-9D86-9C75A02FCD34}">
      <dgm:prSet/>
      <dgm:spPr/>
      <dgm:t>
        <a:bodyPr/>
        <a:lstStyle/>
        <a:p>
          <a:endParaRPr lang="ru-RU"/>
        </a:p>
      </dgm:t>
    </dgm:pt>
    <dgm:pt modelId="{55D67BCC-CF34-47DC-8BA0-394E396F83D1}">
      <dgm:prSet phldrT="[Текст]" custT="1"/>
      <dgm:spPr/>
      <dgm:t>
        <a:bodyPr/>
        <a:lstStyle/>
        <a:p>
          <a:r>
            <a:rPr lang="ru-RU" sz="1600" dirty="0" smtClean="0"/>
            <a:t>Работать с торговым оборудованием (сканеры штрих кодов, терминалы сбора данных, фискальные регистраторы и т.д.)</a:t>
          </a:r>
          <a:endParaRPr lang="ru-RU" sz="1600" dirty="0"/>
        </a:p>
      </dgm:t>
    </dgm:pt>
    <dgm:pt modelId="{51B733F0-3E6F-4501-98CE-CB7C54E16E7F}" type="parTrans" cxnId="{58192F15-3714-469F-9862-E4CD8A989D4E}">
      <dgm:prSet/>
      <dgm:spPr/>
      <dgm:t>
        <a:bodyPr/>
        <a:lstStyle/>
        <a:p>
          <a:endParaRPr lang="ru-RU"/>
        </a:p>
      </dgm:t>
    </dgm:pt>
    <dgm:pt modelId="{3C50AC72-B170-416C-9231-FBDDB83AECA0}" type="sibTrans" cxnId="{58192F15-3714-469F-9862-E4CD8A989D4E}">
      <dgm:prSet/>
      <dgm:spPr/>
      <dgm:t>
        <a:bodyPr/>
        <a:lstStyle/>
        <a:p>
          <a:endParaRPr lang="ru-RU"/>
        </a:p>
      </dgm:t>
    </dgm:pt>
    <dgm:pt modelId="{0E65B45A-6B42-42A9-99CC-B5889BC83123}">
      <dgm:prSet phldrT="[Текст]" custT="1"/>
      <dgm:spPr/>
      <dgm:t>
        <a:bodyPr/>
        <a:lstStyle/>
        <a:p>
          <a:r>
            <a:rPr lang="ru-RU" sz="1600" dirty="0" smtClean="0"/>
            <a:t>Работать с распределенными базами данных</a:t>
          </a:r>
          <a:endParaRPr lang="ru-RU" sz="1600" dirty="0"/>
        </a:p>
      </dgm:t>
    </dgm:pt>
    <dgm:pt modelId="{990CDE5C-DF86-4A22-8BEB-00541180BB8E}" type="parTrans" cxnId="{AC9C0C22-FAC0-43A0-8583-4E13E1EEE219}">
      <dgm:prSet/>
      <dgm:spPr/>
      <dgm:t>
        <a:bodyPr/>
        <a:lstStyle/>
        <a:p>
          <a:endParaRPr lang="ru-RU"/>
        </a:p>
      </dgm:t>
    </dgm:pt>
    <dgm:pt modelId="{EAFC4EFC-1056-48FD-8E78-9704A4C75D5A}" type="sibTrans" cxnId="{AC9C0C22-FAC0-43A0-8583-4E13E1EEE219}">
      <dgm:prSet/>
      <dgm:spPr/>
      <dgm:t>
        <a:bodyPr/>
        <a:lstStyle/>
        <a:p>
          <a:endParaRPr lang="ru-RU"/>
        </a:p>
      </dgm:t>
    </dgm:pt>
    <dgm:pt modelId="{D6EBA2BB-CEF5-4140-8D41-C513BEBC58D7}">
      <dgm:prSet phldrT="[Текст]" custT="1"/>
      <dgm:spPr/>
      <dgm:t>
        <a:bodyPr/>
        <a:lstStyle/>
        <a:p>
          <a:r>
            <a:rPr lang="ru-RU" sz="1600" dirty="0" smtClean="0"/>
            <a:t>Работать в проектной команде</a:t>
          </a:r>
          <a:endParaRPr lang="ru-RU" sz="1600" dirty="0"/>
        </a:p>
      </dgm:t>
    </dgm:pt>
    <dgm:pt modelId="{50875BCA-324D-4B91-8320-8E9540D81F3D}" type="parTrans" cxnId="{3298BD06-5562-4277-BF6B-2EFE790709E0}">
      <dgm:prSet/>
      <dgm:spPr/>
      <dgm:t>
        <a:bodyPr/>
        <a:lstStyle/>
        <a:p>
          <a:endParaRPr lang="ru-RU"/>
        </a:p>
      </dgm:t>
    </dgm:pt>
    <dgm:pt modelId="{DCBD7F55-38C3-4A1E-949E-C609271C1D89}" type="sibTrans" cxnId="{3298BD06-5562-4277-BF6B-2EFE790709E0}">
      <dgm:prSet/>
      <dgm:spPr/>
      <dgm:t>
        <a:bodyPr/>
        <a:lstStyle/>
        <a:p>
          <a:endParaRPr lang="ru-RU"/>
        </a:p>
      </dgm:t>
    </dgm:pt>
    <dgm:pt modelId="{DA4AAE66-1139-4C5C-9001-790B7ADE210E}" type="pres">
      <dgm:prSet presAssocID="{B3813799-B416-41E3-8DB8-47100CDB0C3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EF7F0A-6814-4962-A6A8-ADF59BA2A694}" type="pres">
      <dgm:prSet presAssocID="{BBB51265-EDF0-4A2B-ACBB-1F712F1DDC74}" presName="composite" presStyleCnt="0"/>
      <dgm:spPr/>
    </dgm:pt>
    <dgm:pt modelId="{33F47EED-6A53-4D52-8557-B956F87C8B30}" type="pres">
      <dgm:prSet presAssocID="{BBB51265-EDF0-4A2B-ACBB-1F712F1DDC7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B0FDE-90EE-4443-A99F-96766765202D}" type="pres">
      <dgm:prSet presAssocID="{BBB51265-EDF0-4A2B-ACBB-1F712F1DDC74}" presName="descendantText" presStyleLbl="alignAcc1" presStyleIdx="0" presStyleCnt="2" custScaleY="116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8985B-DF72-4148-817B-94D44E2B3EB4}" type="pres">
      <dgm:prSet presAssocID="{01A112DC-530E-4023-A30B-07675D8FCE67}" presName="sp" presStyleCnt="0"/>
      <dgm:spPr/>
    </dgm:pt>
    <dgm:pt modelId="{BDFD4428-161A-411E-A734-64A51C109F18}" type="pres">
      <dgm:prSet presAssocID="{A597A366-CCDE-4848-BC93-8E852156E0B6}" presName="composite" presStyleCnt="0"/>
      <dgm:spPr/>
    </dgm:pt>
    <dgm:pt modelId="{8CCEEE0D-697A-43AB-A62E-0BE84DF4A23E}" type="pres">
      <dgm:prSet presAssocID="{A597A366-CCDE-4848-BC93-8E852156E0B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4EA46-9130-45C1-A47E-BF18F61ED69F}" type="pres">
      <dgm:prSet presAssocID="{A597A366-CCDE-4848-BC93-8E852156E0B6}" presName="descendantText" presStyleLbl="alignAcc1" presStyleIdx="1" presStyleCnt="2" custScaleY="199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4BC096-81EB-4854-B640-B745F7DACB20}" srcId="{A597A366-CCDE-4848-BC93-8E852156E0B6}" destId="{09E3E790-8231-42C4-827F-DEE8ED7CCE57}" srcOrd="0" destOrd="0" parTransId="{09AB8F50-35D7-4085-9F7A-5FDDE8A15D82}" sibTransId="{556CAA49-B28A-4499-B302-FE59733DA026}"/>
    <dgm:cxn modelId="{74D978AD-66C0-4FBD-A625-D0DCB82117DD}" srcId="{A597A366-CCDE-4848-BC93-8E852156E0B6}" destId="{B16B3EF6-4A2F-488D-8E77-9E046144E992}" srcOrd="2" destOrd="0" parTransId="{7E471464-FFA6-4171-8C3B-519D28D842C0}" sibTransId="{653EE445-B100-41D0-904D-0A7A9A3832F5}"/>
    <dgm:cxn modelId="{3AD4B975-01A0-4994-BFD7-6D2818693B7D}" type="presOf" srcId="{0E65B45A-6B42-42A9-99CC-B5889BC83123}" destId="{4784EA46-9130-45C1-A47E-BF18F61ED69F}" srcOrd="0" destOrd="5" presId="urn:microsoft.com/office/officeart/2005/8/layout/chevron2"/>
    <dgm:cxn modelId="{5F85558E-7F09-412D-8646-A22404E5830A}" type="presOf" srcId="{55D67BCC-CF34-47DC-8BA0-394E396F83D1}" destId="{4784EA46-9130-45C1-A47E-BF18F61ED69F}" srcOrd="0" destOrd="4" presId="urn:microsoft.com/office/officeart/2005/8/layout/chevron2"/>
    <dgm:cxn modelId="{172DA422-5CC3-4DE5-AF23-637EC68EF6C7}" type="presOf" srcId="{ECB35668-20DE-4FDA-83B7-3AB5A73BCF9A}" destId="{BB6B0FDE-90EE-4443-A99F-96766765202D}" srcOrd="0" destOrd="0" presId="urn:microsoft.com/office/officeart/2005/8/layout/chevron2"/>
    <dgm:cxn modelId="{3298BD06-5562-4277-BF6B-2EFE790709E0}" srcId="{A597A366-CCDE-4848-BC93-8E852156E0B6}" destId="{D6EBA2BB-CEF5-4140-8D41-C513BEBC58D7}" srcOrd="6" destOrd="0" parTransId="{50875BCA-324D-4B91-8320-8E9540D81F3D}" sibTransId="{DCBD7F55-38C3-4A1E-949E-C609271C1D89}"/>
    <dgm:cxn modelId="{CEEC6185-7F4A-4EC6-8FD3-14B77E315D6A}" type="presOf" srcId="{9439C119-1B58-4DAB-81FE-5360CAD96776}" destId="{BB6B0FDE-90EE-4443-A99F-96766765202D}" srcOrd="0" destOrd="1" presId="urn:microsoft.com/office/officeart/2005/8/layout/chevron2"/>
    <dgm:cxn modelId="{58192F15-3714-469F-9862-E4CD8A989D4E}" srcId="{A597A366-CCDE-4848-BC93-8E852156E0B6}" destId="{55D67BCC-CF34-47DC-8BA0-394E396F83D1}" srcOrd="4" destOrd="0" parTransId="{51B733F0-3E6F-4501-98CE-CB7C54E16E7F}" sibTransId="{3C50AC72-B170-416C-9231-FBDDB83AECA0}"/>
    <dgm:cxn modelId="{CD55C824-F261-4E33-8F14-5AEF884A1566}" type="presOf" srcId="{B16B3EF6-4A2F-488D-8E77-9E046144E992}" destId="{4784EA46-9130-45C1-A47E-BF18F61ED69F}" srcOrd="0" destOrd="2" presId="urn:microsoft.com/office/officeart/2005/8/layout/chevron2"/>
    <dgm:cxn modelId="{12916B34-306E-4298-A552-1DEA99F02EBF}" type="presOf" srcId="{A597A366-CCDE-4848-BC93-8E852156E0B6}" destId="{8CCEEE0D-697A-43AB-A62E-0BE84DF4A23E}" srcOrd="0" destOrd="0" presId="urn:microsoft.com/office/officeart/2005/8/layout/chevron2"/>
    <dgm:cxn modelId="{09352221-7970-4405-9DE2-5933E9D8AF59}" type="presOf" srcId="{BAE01B2D-87BB-4648-A1BB-14F43B58EF99}" destId="{BB6B0FDE-90EE-4443-A99F-96766765202D}" srcOrd="0" destOrd="2" presId="urn:microsoft.com/office/officeart/2005/8/layout/chevron2"/>
    <dgm:cxn modelId="{D7B0A928-7A6F-4E81-AED1-F3DD7FF17F0B}" srcId="{A597A366-CCDE-4848-BC93-8E852156E0B6}" destId="{B1551C90-C278-493A-B99F-8B007C195CF4}" srcOrd="1" destOrd="0" parTransId="{C281F9A0-DF21-4B8C-AA9E-0524807179DF}" sibTransId="{F3A0DABC-F078-44DF-8B28-89ED829CE78A}"/>
    <dgm:cxn modelId="{3154FE46-6DD5-46FC-ABE6-33D5C80A247E}" srcId="{B3813799-B416-41E3-8DB8-47100CDB0C32}" destId="{BBB51265-EDF0-4A2B-ACBB-1F712F1DDC74}" srcOrd="0" destOrd="0" parTransId="{966962CB-1AB1-4AFA-9E3B-34310CB6E7D7}" sibTransId="{01A112DC-530E-4023-A30B-07675D8FCE67}"/>
    <dgm:cxn modelId="{4C18D6E8-B92D-49E9-86F5-68051F22FBC6}" srcId="{B3813799-B416-41E3-8DB8-47100CDB0C32}" destId="{A597A366-CCDE-4848-BC93-8E852156E0B6}" srcOrd="1" destOrd="0" parTransId="{44638009-5A4D-4B8E-B5A0-88D821B6BF58}" sibTransId="{99FCEE64-7577-4101-8D2C-9CF749645BC6}"/>
    <dgm:cxn modelId="{DAAB2F3F-F657-47D4-AFD2-87787DEEDCFC}" type="presOf" srcId="{D6EBA2BB-CEF5-4140-8D41-C513BEBC58D7}" destId="{4784EA46-9130-45C1-A47E-BF18F61ED69F}" srcOrd="0" destOrd="6" presId="urn:microsoft.com/office/officeart/2005/8/layout/chevron2"/>
    <dgm:cxn modelId="{EA201636-3316-439E-9D86-9C75A02FCD34}" srcId="{A597A366-CCDE-4848-BC93-8E852156E0B6}" destId="{23165B3B-FD84-4C8D-BCA5-6390DEB24C4D}" srcOrd="3" destOrd="0" parTransId="{B0167D76-32D6-430D-85A8-69D35B3E85C9}" sibTransId="{BCC23F97-1FCB-4126-B57D-C0662866F535}"/>
    <dgm:cxn modelId="{9C830725-D9FE-4BA7-BD27-D47AEC78FF94}" srcId="{BBB51265-EDF0-4A2B-ACBB-1F712F1DDC74}" destId="{9439C119-1B58-4DAB-81FE-5360CAD96776}" srcOrd="1" destOrd="0" parTransId="{93936B93-A0A0-41C1-90EC-9040DDF0F3BE}" sibTransId="{2CAEC988-CEDF-4706-BD16-B728D1023377}"/>
    <dgm:cxn modelId="{FACA097B-3A4D-455E-B45D-8FC35CF21FB2}" type="presOf" srcId="{BBB51265-EDF0-4A2B-ACBB-1F712F1DDC74}" destId="{33F47EED-6A53-4D52-8557-B956F87C8B30}" srcOrd="0" destOrd="0" presId="urn:microsoft.com/office/officeart/2005/8/layout/chevron2"/>
    <dgm:cxn modelId="{AC9C0C22-FAC0-43A0-8583-4E13E1EEE219}" srcId="{A597A366-CCDE-4848-BC93-8E852156E0B6}" destId="{0E65B45A-6B42-42A9-99CC-B5889BC83123}" srcOrd="5" destOrd="0" parTransId="{990CDE5C-DF86-4A22-8BEB-00541180BB8E}" sibTransId="{EAFC4EFC-1056-48FD-8E78-9704A4C75D5A}"/>
    <dgm:cxn modelId="{C55DAE50-36E4-4AEF-AD72-93CD31FBAB9A}" srcId="{BBB51265-EDF0-4A2B-ACBB-1F712F1DDC74}" destId="{ECB35668-20DE-4FDA-83B7-3AB5A73BCF9A}" srcOrd="0" destOrd="0" parTransId="{4C20256A-699F-4D5B-AFBD-BD0D830160E7}" sibTransId="{05166C44-10F8-445C-9B3D-CC8CC6A9033A}"/>
    <dgm:cxn modelId="{F2CACCC3-7F13-458B-8E84-CCD1178239C6}" type="presOf" srcId="{09E3E790-8231-42C4-827F-DEE8ED7CCE57}" destId="{4784EA46-9130-45C1-A47E-BF18F61ED69F}" srcOrd="0" destOrd="0" presId="urn:microsoft.com/office/officeart/2005/8/layout/chevron2"/>
    <dgm:cxn modelId="{3211A8BE-72B2-4911-B960-4D9E5E63CF5F}" srcId="{BBB51265-EDF0-4A2B-ACBB-1F712F1DDC74}" destId="{BAE01B2D-87BB-4648-A1BB-14F43B58EF99}" srcOrd="2" destOrd="0" parTransId="{27C10004-7B5F-4652-B36F-1FC5B09DF4C4}" sibTransId="{702CC172-FDA8-4527-85E6-648D7CADDC4B}"/>
    <dgm:cxn modelId="{94387196-F0D5-4429-8876-B85AC7A471A2}" type="presOf" srcId="{B1551C90-C278-493A-B99F-8B007C195CF4}" destId="{4784EA46-9130-45C1-A47E-BF18F61ED69F}" srcOrd="0" destOrd="1" presId="urn:microsoft.com/office/officeart/2005/8/layout/chevron2"/>
    <dgm:cxn modelId="{49EEF826-C681-4830-ADBC-FB170AA649B6}" type="presOf" srcId="{B3813799-B416-41E3-8DB8-47100CDB0C32}" destId="{DA4AAE66-1139-4C5C-9001-790B7ADE210E}" srcOrd="0" destOrd="0" presId="urn:microsoft.com/office/officeart/2005/8/layout/chevron2"/>
    <dgm:cxn modelId="{97AC812E-353E-48A0-8355-06DC311D9FE7}" type="presOf" srcId="{23165B3B-FD84-4C8D-BCA5-6390DEB24C4D}" destId="{4784EA46-9130-45C1-A47E-BF18F61ED69F}" srcOrd="0" destOrd="3" presId="urn:microsoft.com/office/officeart/2005/8/layout/chevron2"/>
    <dgm:cxn modelId="{6A945BB9-FB44-4A32-BB04-E2575E2B3003}" type="presParOf" srcId="{DA4AAE66-1139-4C5C-9001-790B7ADE210E}" destId="{BFEF7F0A-6814-4962-A6A8-ADF59BA2A694}" srcOrd="0" destOrd="0" presId="urn:microsoft.com/office/officeart/2005/8/layout/chevron2"/>
    <dgm:cxn modelId="{38E169FD-A34E-405C-81C9-2E194BF7FC1F}" type="presParOf" srcId="{BFEF7F0A-6814-4962-A6A8-ADF59BA2A694}" destId="{33F47EED-6A53-4D52-8557-B956F87C8B30}" srcOrd="0" destOrd="0" presId="urn:microsoft.com/office/officeart/2005/8/layout/chevron2"/>
    <dgm:cxn modelId="{FD62DECC-E29E-451B-9780-7189BC65247A}" type="presParOf" srcId="{BFEF7F0A-6814-4962-A6A8-ADF59BA2A694}" destId="{BB6B0FDE-90EE-4443-A99F-96766765202D}" srcOrd="1" destOrd="0" presId="urn:microsoft.com/office/officeart/2005/8/layout/chevron2"/>
    <dgm:cxn modelId="{4E84E048-1968-4AAD-A0A6-C80251585804}" type="presParOf" srcId="{DA4AAE66-1139-4C5C-9001-790B7ADE210E}" destId="{9908985B-DF72-4148-817B-94D44E2B3EB4}" srcOrd="1" destOrd="0" presId="urn:microsoft.com/office/officeart/2005/8/layout/chevron2"/>
    <dgm:cxn modelId="{9CF4AE4B-BEBE-4B3A-8D46-7879E93476F8}" type="presParOf" srcId="{DA4AAE66-1139-4C5C-9001-790B7ADE210E}" destId="{BDFD4428-161A-411E-A734-64A51C109F18}" srcOrd="2" destOrd="0" presId="urn:microsoft.com/office/officeart/2005/8/layout/chevron2"/>
    <dgm:cxn modelId="{2E35D8AC-B823-4BD8-A2B4-9B2580E0F155}" type="presParOf" srcId="{BDFD4428-161A-411E-A734-64A51C109F18}" destId="{8CCEEE0D-697A-43AB-A62E-0BE84DF4A23E}" srcOrd="0" destOrd="0" presId="urn:microsoft.com/office/officeart/2005/8/layout/chevron2"/>
    <dgm:cxn modelId="{0FCD95F7-FBF1-4972-9F35-CACD230C4C44}" type="presParOf" srcId="{BDFD4428-161A-411E-A734-64A51C109F18}" destId="{4784EA46-9130-45C1-A47E-BF18F61ED69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47EED-6A53-4D52-8557-B956F87C8B30}">
      <dsp:nvSpPr>
        <dsp:cNvPr id="0" name=""/>
        <dsp:cNvSpPr/>
      </dsp:nvSpPr>
      <dsp:spPr>
        <a:xfrm rot="5400000">
          <a:off x="-335932" y="468124"/>
          <a:ext cx="2239552" cy="15676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Сервис-инженер</a:t>
          </a:r>
          <a:endParaRPr lang="ru-RU" sz="2300" b="1" kern="1200" dirty="0"/>
        </a:p>
      </dsp:txBody>
      <dsp:txXfrm rot="-5400000">
        <a:off x="1" y="916034"/>
        <a:ext cx="1567686" cy="671866"/>
      </dsp:txXfrm>
    </dsp:sp>
    <dsp:sp modelId="{BB6B0FDE-90EE-4443-A99F-96766765202D}">
      <dsp:nvSpPr>
        <dsp:cNvPr id="0" name=""/>
        <dsp:cNvSpPr/>
      </dsp:nvSpPr>
      <dsp:spPr>
        <a:xfrm rot="5400000">
          <a:off x="4274469" y="-2694592"/>
          <a:ext cx="1695711" cy="7109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Разбираться в программных продуктах линейки 1С:Предприятие (какой продукт для чего нужен, его возможности, особенности внедрения и т.д.)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Устанавливать и настраивать ПП 1С в различных вариантах поставок (локальный, сетевой и серверный)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Обновлять</a:t>
          </a:r>
          <a:r>
            <a:rPr lang="en-US" sz="1600" kern="1200" dirty="0" smtClean="0"/>
            <a:t> </a:t>
          </a:r>
          <a:r>
            <a:rPr lang="ru-RU" sz="1600" kern="1200" dirty="0" smtClean="0"/>
            <a:t>программы 1С</a:t>
          </a:r>
          <a:endParaRPr lang="ru-RU" sz="1600" kern="1200" dirty="0"/>
        </a:p>
      </dsp:txBody>
      <dsp:txXfrm rot="-5400000">
        <a:off x="1567686" y="94969"/>
        <a:ext cx="7026499" cy="1530155"/>
      </dsp:txXfrm>
    </dsp:sp>
    <dsp:sp modelId="{8CCEEE0D-697A-43AB-A62E-0BE84DF4A23E}">
      <dsp:nvSpPr>
        <dsp:cNvPr id="0" name=""/>
        <dsp:cNvSpPr/>
      </dsp:nvSpPr>
      <dsp:spPr>
        <a:xfrm rot="5400000">
          <a:off x="-335932" y="3196757"/>
          <a:ext cx="2239552" cy="15676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/>
            <a:t>Внеренец</a:t>
          </a:r>
          <a:endParaRPr lang="ru-RU" sz="2300" b="1" kern="1200" dirty="0"/>
        </a:p>
      </dsp:txBody>
      <dsp:txXfrm rot="-5400000">
        <a:off x="1" y="3644667"/>
        <a:ext cx="1567686" cy="671866"/>
      </dsp:txXfrm>
    </dsp:sp>
    <dsp:sp modelId="{4784EA46-9130-45C1-A47E-BF18F61ED69F}">
      <dsp:nvSpPr>
        <dsp:cNvPr id="0" name=""/>
        <dsp:cNvSpPr/>
      </dsp:nvSpPr>
      <dsp:spPr>
        <a:xfrm rot="5400000">
          <a:off x="3670736" y="34040"/>
          <a:ext cx="2903178" cy="7109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Делать постановку задачи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Программировать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Внедрять ПП (т.е. выполнять все работы начиная с составления задания, заканчивая сдачей системы в промышленную эксплуатацию.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Решать задачи, связанные с постановкой и оптимизацией учета.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Работать с торговым оборудованием (сканеры штрих кодов, терминалы сбора данных, фискальные регистраторы и т.д.)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Работать с распределенными базами данных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Работать в проектной команде</a:t>
          </a:r>
          <a:endParaRPr lang="ru-RU" sz="1600" kern="1200" dirty="0"/>
        </a:p>
      </dsp:txBody>
      <dsp:txXfrm rot="-5400000">
        <a:off x="1567687" y="2278811"/>
        <a:ext cx="6967556" cy="2619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B3CCA-6C45-4FF9-B4A7-9A0D5966E860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B7ABC-D9FC-4F80-89AC-6CDC43808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9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>
                <a:latin typeface="Arial" panose="020B0604020202020204" pitchFamily="34" charset="0"/>
              </a:rPr>
              <a:t>У меня к вам несколько вопросов:</a:t>
            </a:r>
          </a:p>
          <a:p>
            <a:r>
              <a:rPr lang="ru-RU" altLang="ru-RU" dirty="0" smtClean="0">
                <a:latin typeface="Arial" panose="020B0604020202020204" pitchFamily="34" charset="0"/>
              </a:rPr>
              <a:t>Кто из вас уже работает? …… Кто слышал о Софт-</a:t>
            </a:r>
            <a:r>
              <a:rPr lang="ru-RU" altLang="ru-RU" dirty="0" err="1" smtClean="0">
                <a:latin typeface="Arial" panose="020B0604020202020204" pitchFamily="34" charset="0"/>
              </a:rPr>
              <a:t>Юнион</a:t>
            </a:r>
            <a:r>
              <a:rPr lang="ru-RU" altLang="ru-RU" dirty="0" smtClean="0">
                <a:latin typeface="Arial" panose="020B0604020202020204" pitchFamily="34" charset="0"/>
              </a:rPr>
              <a:t>?...... А что слышали?</a:t>
            </a:r>
          </a:p>
          <a:p>
            <a:r>
              <a:rPr lang="ru-RU" altLang="ru-RU" dirty="0" smtClean="0">
                <a:latin typeface="Arial" panose="020B0604020202020204" pitchFamily="34" charset="0"/>
              </a:rPr>
              <a:t>Цель моего выступления это познакомить вас с нашей компанией и </a:t>
            </a:r>
            <a:r>
              <a:rPr lang="ru-RU" altLang="ru-RU" dirty="0" err="1" smtClean="0">
                <a:latin typeface="Arial" panose="020B0604020202020204" pitchFamily="34" charset="0"/>
              </a:rPr>
              <a:t>направлениеми</a:t>
            </a:r>
            <a:r>
              <a:rPr lang="ru-RU" altLang="ru-RU" dirty="0" smtClean="0">
                <a:latin typeface="Arial" panose="020B0604020202020204" pitchFamily="34" charset="0"/>
              </a:rPr>
              <a:t> деятельности</a:t>
            </a:r>
          </a:p>
          <a:p>
            <a:r>
              <a:rPr lang="ru-RU" altLang="ru-RU" dirty="0" smtClean="0">
                <a:latin typeface="Arial" panose="020B0604020202020204" pitchFamily="34" charset="0"/>
              </a:rPr>
              <a:t>коротко дать вам представление о профессии сервис-инженер и </a:t>
            </a:r>
            <a:r>
              <a:rPr lang="ru-RU" altLang="ru-RU" dirty="0" err="1" smtClean="0">
                <a:latin typeface="Arial" panose="020B0604020202020204" pitchFamily="34" charset="0"/>
              </a:rPr>
              <a:t>внедренец</a:t>
            </a:r>
            <a:r>
              <a:rPr lang="ru-RU" altLang="ru-RU" dirty="0" smtClean="0">
                <a:latin typeface="Arial" panose="020B0604020202020204" pitchFamily="34" charset="0"/>
              </a:rPr>
              <a:t>. </a:t>
            </a:r>
          </a:p>
          <a:p>
            <a:r>
              <a:rPr lang="ru-RU" altLang="ru-RU" dirty="0" smtClean="0">
                <a:latin typeface="Arial" panose="020B0604020202020204" pitchFamily="34" charset="0"/>
              </a:rPr>
              <a:t>Как придумали слоган в 1С: «Есть такая профессия Родину автоматизировать». </a:t>
            </a:r>
          </a:p>
          <a:p>
            <a:endParaRPr lang="ru-RU" altLang="ru-RU" dirty="0" smtClean="0">
              <a:latin typeface="Arial" panose="020B0604020202020204" pitchFamily="34" charset="0"/>
            </a:endParaRPr>
          </a:p>
          <a:p>
            <a:r>
              <a:rPr lang="ru-RU" altLang="ru-RU" dirty="0" smtClean="0">
                <a:latin typeface="Arial" panose="020B0604020202020204" pitchFamily="34" charset="0"/>
              </a:rPr>
              <a:t>Более тесно пообщаться с теми, кого это интересует.</a:t>
            </a:r>
          </a:p>
          <a:p>
            <a:endParaRPr lang="ru-RU" altLang="ru-RU" dirty="0" smtClean="0">
              <a:latin typeface="Arial" panose="020B0604020202020204" pitchFamily="34" charset="0"/>
            </a:endParaRPr>
          </a:p>
          <a:p>
            <a:r>
              <a:rPr lang="ru-RU" altLang="ru-RU" dirty="0" smtClean="0">
                <a:latin typeface="Arial" panose="020B0604020202020204" pitchFamily="34" charset="0"/>
              </a:rPr>
              <a:t>Возможно впоследствии с кем то начать более тесные взаимоотношения,  я имею ввиду производственную практику, а может и работу у нас.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B7ABC-D9FC-4F80-89AC-6CDC43808B6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403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Arial" panose="020B0604020202020204" pitchFamily="34" charset="0"/>
              </a:rPr>
              <a:t>Работа очень интересная и разноплановая. Есть возможность совмещать работу и учебу. Помимо умения программировать, нужно еще знать и понимать особенности различных видов учета (бухгалтерского, управленческого, производственного, налогового и т.д.) Одна из фишек нашей профессии – это постоянное обучение и самообразование.  Возможность не отставать от развития современных средств разработки.  На данный момент специфика продаж 1С такова, что нельзя просто продать коробку, получить деньги и все. Клиенты требуют повышенного внимания от нас. Заказчик хочет получить готовое решение, которое подходит именно ему.</a:t>
            </a:r>
          </a:p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fld id="{5F0CBF7B-5800-4EC8-8E9E-25A88AC9CA81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9010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Aft>
                <a:spcPts val="1400"/>
              </a:spcAft>
            </a:pPr>
            <a:r>
              <a:rPr lang="ru-RU" altLang="ru-RU" smtClean="0">
                <a:latin typeface="Arial" panose="020B0604020202020204" pitchFamily="34" charset="0"/>
              </a:rPr>
              <a:t>Гибкий график</a:t>
            </a:r>
          </a:p>
          <a:p>
            <a:pPr eaLnBrk="1">
              <a:spcAft>
                <a:spcPts val="1400"/>
              </a:spcAft>
            </a:pPr>
            <a:r>
              <a:rPr lang="ru-RU" altLang="ru-RU" smtClean="0">
                <a:latin typeface="Arial" panose="020B0604020202020204" pitchFamily="34" charset="0"/>
              </a:rPr>
              <a:t>Неполный рабочий день</a:t>
            </a:r>
          </a:p>
          <a:p>
            <a:pPr eaLnBrk="1">
              <a:spcAft>
                <a:spcPts val="1400"/>
              </a:spcAft>
            </a:pPr>
            <a:r>
              <a:rPr lang="ru-RU" altLang="ru-RU" smtClean="0">
                <a:latin typeface="Arial" panose="020B0604020202020204" pitchFamily="34" charset="0"/>
              </a:rPr>
              <a:t>Коллектив единомышленников</a:t>
            </a:r>
          </a:p>
          <a:p>
            <a:pPr eaLnBrk="1">
              <a:spcAft>
                <a:spcPts val="1400"/>
              </a:spcAft>
            </a:pPr>
            <a:r>
              <a:rPr lang="ru-RU" altLang="ru-RU" smtClean="0">
                <a:latin typeface="Arial" panose="020B0604020202020204" pitchFamily="34" charset="0"/>
              </a:rPr>
              <a:t>Участие в выставках и семинарах</a:t>
            </a:r>
          </a:p>
          <a:p>
            <a:pPr eaLnBrk="1">
              <a:spcAft>
                <a:spcPts val="1400"/>
              </a:spcAft>
            </a:pPr>
            <a:r>
              <a:rPr lang="ru-RU" altLang="ru-RU" smtClean="0">
                <a:latin typeface="Arial" panose="020B0604020202020204" pitchFamily="34" charset="0"/>
              </a:rPr>
              <a:t>Обучение в Москве</a:t>
            </a:r>
          </a:p>
          <a:p>
            <a:pPr eaLnBrk="1">
              <a:spcAft>
                <a:spcPts val="1400"/>
              </a:spcAft>
            </a:pPr>
            <a:r>
              <a:rPr lang="ru-RU" altLang="ru-RU" smtClean="0">
                <a:latin typeface="Arial" panose="020B0604020202020204" pitchFamily="34" charset="0"/>
              </a:rPr>
              <a:t>Совместные спортивно-развлекательные мероприятия </a:t>
            </a:r>
            <a:r>
              <a:rPr lang="ru-RU" altLang="ru-RU" smtClean="0">
                <a:latin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ru-RU" altLang="ru-RU" smtClean="0">
              <a:latin typeface="Arial" panose="020B0604020202020204" pitchFamily="34" charset="0"/>
            </a:endParaRPr>
          </a:p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fld id="{0898A99A-949F-484D-8C04-630F6B7BB2C6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514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97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019800" cy="500141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64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0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921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48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924943"/>
            <a:ext cx="4040188" cy="32012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27687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924943"/>
            <a:ext cx="4041775" cy="32012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17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68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07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300831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00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3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6625708"/>
            <a:ext cx="9144000" cy="232292"/>
          </a:xfrm>
          <a:prstGeom prst="rect">
            <a:avLst/>
          </a:prstGeom>
          <a:solidFill>
            <a:srgbClr val="AD1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993594"/>
            <a:ext cx="9144000" cy="49074"/>
          </a:xfrm>
          <a:prstGeom prst="rect">
            <a:avLst/>
          </a:prstGeom>
          <a:solidFill>
            <a:srgbClr val="AD1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5989288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142984"/>
            <a:ext cx="8643998" cy="4786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2" y="87193"/>
            <a:ext cx="1903800" cy="4141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772" y="193412"/>
            <a:ext cx="571504" cy="3687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536" y="6577607"/>
            <a:ext cx="1696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C600"/>
                </a:solidFill>
              </a:rPr>
              <a:t>www.softunion.ru</a:t>
            </a:r>
            <a:endParaRPr lang="ru-RU" sz="1600" dirty="0">
              <a:solidFill>
                <a:srgbClr val="FFC6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0892" y="6572272"/>
            <a:ext cx="1587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C600"/>
                </a:solidFill>
              </a:rPr>
              <a:t>1с@</a:t>
            </a:r>
            <a:r>
              <a:rPr lang="en-US" sz="1600" dirty="0" smtClean="0">
                <a:solidFill>
                  <a:srgbClr val="FFC600"/>
                </a:solidFill>
              </a:rPr>
              <a:t>softunion.ru</a:t>
            </a:r>
            <a:endParaRPr lang="ru-RU" sz="1600" dirty="0">
              <a:solidFill>
                <a:srgbClr val="FFC6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042668"/>
            <a:ext cx="9144000" cy="142876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833" y="513779"/>
            <a:ext cx="2148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i="1" dirty="0" smtClean="0">
                <a:solidFill>
                  <a:srgbClr val="AD1927"/>
                </a:solidFill>
              </a:rPr>
              <a:t>когда всё работает</a:t>
            </a:r>
            <a:endParaRPr lang="ru-RU" sz="1400" b="1" i="1" dirty="0">
              <a:solidFill>
                <a:srgbClr val="AD19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7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780928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b="1" dirty="0" smtClean="0"/>
              <a:t>Ярмарка </a:t>
            </a:r>
            <a:r>
              <a:rPr lang="ru-RU" altLang="ru-RU" b="1" dirty="0"/>
              <a:t>вакансий</a:t>
            </a:r>
            <a:br>
              <a:rPr lang="ru-RU" altLang="ru-RU" b="1" dirty="0"/>
            </a:br>
            <a:r>
              <a:rPr lang="ru-RU" altLang="ru-RU" b="1" dirty="0"/>
              <a:t>БГТУ им. Шухова В.Г.</a:t>
            </a:r>
            <a:br>
              <a:rPr lang="ru-RU" altLang="ru-RU" b="1" dirty="0"/>
            </a:br>
            <a:r>
              <a:rPr lang="ru-RU" altLang="ru-RU" sz="5400" dirty="0"/>
              <a:t/>
            </a:r>
            <a:br>
              <a:rPr lang="ru-RU" altLang="ru-RU" sz="5400" dirty="0"/>
            </a:br>
            <a:r>
              <a:rPr lang="ru-RU" altLang="ru-RU" b="1" dirty="0" smtClean="0">
                <a:latin typeface="Tahoma" pitchFamily="34" charset="0"/>
              </a:rPr>
              <a:t>К</a:t>
            </a:r>
            <a:r>
              <a:rPr lang="ru-RU" b="1" dirty="0" smtClean="0">
                <a:latin typeface="Tahoma" pitchFamily="34" charset="0"/>
              </a:rPr>
              <a:t>омпания   «Софт-</a:t>
            </a:r>
            <a:r>
              <a:rPr lang="ru-RU" b="1" dirty="0" err="1" smtClean="0">
                <a:latin typeface="Tahoma" pitchFamily="34" charset="0"/>
              </a:rPr>
              <a:t>Юнион</a:t>
            </a:r>
            <a:r>
              <a:rPr lang="ru-RU" b="1" dirty="0" smtClean="0">
                <a:latin typeface="Tahoma" pitchFamily="34" charset="0"/>
              </a:rPr>
              <a:t>»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</a:br>
            <a:r>
              <a:rPr lang="ru-RU" sz="3200" b="1" dirty="0" smtClean="0">
                <a:latin typeface="Tahoma" pitchFamily="34" charset="0"/>
              </a:rPr>
              <a:t>21</a:t>
            </a:r>
            <a:r>
              <a:rPr lang="en-US" sz="3200" b="1" dirty="0" smtClean="0">
                <a:latin typeface="Tahoma" pitchFamily="34" charset="0"/>
              </a:rPr>
              <a:t>.</a:t>
            </a:r>
            <a:r>
              <a:rPr lang="ru-RU" sz="3200" b="1" dirty="0" smtClean="0">
                <a:latin typeface="Tahoma" pitchFamily="34" charset="0"/>
              </a:rPr>
              <a:t>11</a:t>
            </a:r>
            <a:r>
              <a:rPr lang="en-GB" sz="3200" b="1" dirty="0" smtClean="0">
                <a:latin typeface="Tahoma" pitchFamily="34" charset="0"/>
              </a:rPr>
              <a:t>.201</a:t>
            </a:r>
            <a:r>
              <a:rPr lang="ru-RU" sz="3200" b="1" dirty="0">
                <a:latin typeface="Tahoma" pitchFamily="34" charset="0"/>
              </a:rPr>
              <a:t>4</a:t>
            </a:r>
            <a:r>
              <a:rPr lang="en-GB" sz="2400" dirty="0">
                <a:latin typeface="Tahoma" pitchFamily="34" charset="0"/>
              </a:rPr>
              <a:t/>
            </a:r>
            <a:br>
              <a:rPr lang="en-GB" sz="2400" dirty="0">
                <a:latin typeface="Tahoma" pitchFamily="34" charset="0"/>
              </a:rPr>
            </a:br>
            <a:r>
              <a:rPr lang="en-GB" sz="2400" dirty="0">
                <a:latin typeface="Tahoma" pitchFamily="34" charset="0"/>
              </a:rPr>
              <a:t/>
            </a:r>
            <a:br>
              <a:rPr lang="en-GB" sz="2400" dirty="0">
                <a:latin typeface="Tahoma" pitchFamily="34" charset="0"/>
              </a:rPr>
            </a:br>
            <a:r>
              <a:rPr lang="ru-RU" sz="2400" dirty="0" smtClean="0">
                <a:latin typeface="Tahoma" pitchFamily="34" charset="0"/>
              </a:rPr>
              <a:t>Директор ООО «Софт-Юнион»</a:t>
            </a:r>
            <a:r>
              <a:rPr lang="en-GB" sz="3600" dirty="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en-GB" sz="3600" dirty="0">
                <a:solidFill>
                  <a:srgbClr val="000000"/>
                </a:solidFill>
                <a:latin typeface="Tahoma" pitchFamily="34" charset="0"/>
              </a:rPr>
            </a:br>
            <a:r>
              <a:rPr lang="ru-RU" sz="3600" dirty="0" smtClean="0">
                <a:solidFill>
                  <a:srgbClr val="000000"/>
                </a:solidFill>
                <a:latin typeface="Tahoma" pitchFamily="34" charset="0"/>
              </a:rPr>
              <a:t>Зайцев Сергей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28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О компании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643998" cy="4786346"/>
          </a:xfrm>
        </p:spPr>
        <p:txBody>
          <a:bodyPr>
            <a:normAutofit/>
          </a:bodyPr>
          <a:lstStyle/>
          <a:p>
            <a:pPr marL="371475" indent="-277813">
              <a:buSzPct val="51000"/>
              <a:buBlip>
                <a:blip r:embed="rId3"/>
              </a:buBlip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6338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  <a:tab pos="8535988" algn="l"/>
              </a:tabLst>
            </a:pPr>
            <a:r>
              <a:rPr lang="ru-RU" sz="2800" b="1" dirty="0">
                <a:ea typeface="Tahoma" pitchFamily="34" charset="0"/>
                <a:cs typeface="Tahoma" pitchFamily="34" charset="0"/>
              </a:rPr>
              <a:t>Работаем с 2002 года</a:t>
            </a:r>
          </a:p>
          <a:p>
            <a:pPr marL="371475" indent="-277813">
              <a:buSzPct val="51000"/>
              <a:buBlip>
                <a:blip r:embed="rId3"/>
              </a:buBlip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6338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  <a:tab pos="8535988" algn="l"/>
              </a:tabLst>
            </a:pPr>
            <a:r>
              <a:rPr lang="ru-RU" sz="2800" b="1" dirty="0">
                <a:ea typeface="Tahoma" pitchFamily="34" charset="0"/>
                <a:cs typeface="Tahoma" pitchFamily="34" charset="0"/>
              </a:rPr>
              <a:t>Более </a:t>
            </a:r>
            <a:r>
              <a:rPr lang="en-US" sz="2800" b="1" dirty="0">
                <a:ea typeface="Tahoma" pitchFamily="34" charset="0"/>
                <a:cs typeface="Tahoma" pitchFamily="34" charset="0"/>
              </a:rPr>
              <a:t>1</a:t>
            </a:r>
            <a:r>
              <a:rPr lang="ru-RU" sz="2800" b="1" dirty="0" smtClean="0">
                <a:ea typeface="Tahoma" pitchFamily="34" charset="0"/>
                <a:cs typeface="Tahoma" pitchFamily="34" charset="0"/>
              </a:rPr>
              <a:t>2</a:t>
            </a:r>
            <a:r>
              <a:rPr lang="en-US" sz="2800" b="1" dirty="0" smtClean="0">
                <a:ea typeface="Tahoma" pitchFamily="34" charset="0"/>
                <a:cs typeface="Tahoma" pitchFamily="34" charset="0"/>
              </a:rPr>
              <a:t>4</a:t>
            </a:r>
            <a:r>
              <a:rPr lang="ru-RU" sz="2800" b="1" dirty="0" smtClean="0">
                <a:ea typeface="Tahoma" pitchFamily="34" charset="0"/>
                <a:cs typeface="Tahoma" pitchFamily="34" charset="0"/>
              </a:rPr>
              <a:t>0 </a:t>
            </a:r>
            <a:r>
              <a:rPr lang="ru-RU" sz="2800" b="1" dirty="0">
                <a:ea typeface="Tahoma" pitchFamily="34" charset="0"/>
                <a:cs typeface="Tahoma" pitchFamily="34" charset="0"/>
              </a:rPr>
              <a:t>внедрений программных продуктов «1С»</a:t>
            </a:r>
          </a:p>
          <a:p>
            <a:pPr marL="371475" indent="-277813">
              <a:buSzPct val="51000"/>
              <a:buBlip>
                <a:blip r:embed="rId3"/>
              </a:buBlip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6338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  <a:tab pos="8535988" algn="l"/>
              </a:tabLst>
            </a:pPr>
            <a:r>
              <a:rPr lang="ru-RU" sz="2800" b="1" dirty="0">
                <a:ea typeface="Tahoma" pitchFamily="34" charset="0"/>
                <a:cs typeface="Tahoma" pitchFamily="34" charset="0"/>
              </a:rPr>
              <a:t>Лидеры Белгородской области в рейтинге фирмы «1С», по России входим в </a:t>
            </a:r>
            <a:r>
              <a:rPr lang="en-US" sz="2800" b="1" dirty="0">
                <a:ea typeface="Tahoma" pitchFamily="34" charset="0"/>
                <a:cs typeface="Tahoma" pitchFamily="34" charset="0"/>
              </a:rPr>
              <a:t>TOP-100</a:t>
            </a:r>
            <a:endParaRPr lang="ru-RU" sz="2800" b="1" dirty="0">
              <a:ea typeface="Tahoma" pitchFamily="34" charset="0"/>
              <a:cs typeface="Tahoma" pitchFamily="34" charset="0"/>
            </a:endParaRPr>
          </a:p>
          <a:p>
            <a:pPr marL="371475" indent="-277813">
              <a:buSzPct val="51000"/>
              <a:buBlip>
                <a:blip r:embed="rId3"/>
              </a:buBlip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6338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  <a:tab pos="8535988" algn="l"/>
              </a:tabLst>
            </a:pPr>
            <a:r>
              <a:rPr lang="ru-RU" sz="2800" b="1" dirty="0">
                <a:ea typeface="Tahoma" pitchFamily="34" charset="0"/>
                <a:cs typeface="Tahoma" pitchFamily="34" charset="0"/>
              </a:rPr>
              <a:t>Система менеджмента качества сертифицирована международной компанией </a:t>
            </a:r>
            <a:r>
              <a:rPr lang="en-US" sz="2800" b="1" dirty="0">
                <a:ea typeface="Tahoma" pitchFamily="34" charset="0"/>
                <a:cs typeface="Tahoma" pitchFamily="34" charset="0"/>
              </a:rPr>
              <a:t>DNV </a:t>
            </a:r>
            <a:r>
              <a:rPr lang="ru-RU" sz="2800" b="1" dirty="0">
                <a:ea typeface="Tahoma" pitchFamily="34" charset="0"/>
                <a:cs typeface="Tahoma" pitchFamily="34" charset="0"/>
              </a:rPr>
              <a:t>на соответствие стандарту </a:t>
            </a:r>
            <a:r>
              <a:rPr lang="en-US" sz="2800" b="1" dirty="0">
                <a:ea typeface="Tahoma" pitchFamily="34" charset="0"/>
                <a:cs typeface="Tahoma" pitchFamily="34" charset="0"/>
              </a:rPr>
              <a:t>ISO </a:t>
            </a:r>
            <a:r>
              <a:rPr lang="en-US" sz="2800" b="1" dirty="0" smtClean="0">
                <a:ea typeface="Tahoma" pitchFamily="34" charset="0"/>
                <a:cs typeface="Tahoma" pitchFamily="34" charset="0"/>
              </a:rPr>
              <a:t>9001:2008</a:t>
            </a:r>
          </a:p>
          <a:p>
            <a:pPr marL="371475" indent="-277813">
              <a:buSzPct val="51000"/>
              <a:buBlip>
                <a:blip r:embed="rId3"/>
              </a:buBlip>
              <a:tabLst>
                <a:tab pos="406400" algn="l"/>
                <a:tab pos="814388" algn="l"/>
                <a:tab pos="1222375" algn="l"/>
                <a:tab pos="1628775" algn="l"/>
                <a:tab pos="2036763" algn="l"/>
                <a:tab pos="2446338" algn="l"/>
                <a:tab pos="2851150" algn="l"/>
                <a:tab pos="3259138" algn="l"/>
                <a:tab pos="3667125" algn="l"/>
                <a:tab pos="4075113" algn="l"/>
                <a:tab pos="4481513" algn="l"/>
                <a:tab pos="4889500" algn="l"/>
                <a:tab pos="5297488" algn="l"/>
                <a:tab pos="5703888" algn="l"/>
                <a:tab pos="6111875" algn="l"/>
                <a:tab pos="6519863" algn="l"/>
                <a:tab pos="6927850" algn="l"/>
                <a:tab pos="7334250" algn="l"/>
                <a:tab pos="7742238" algn="l"/>
                <a:tab pos="8150225" algn="l"/>
                <a:tab pos="8535988" algn="l"/>
              </a:tabLst>
            </a:pPr>
            <a:r>
              <a:rPr lang="ru-RU" sz="2800" b="1" dirty="0" smtClean="0">
                <a:ea typeface="Tahoma" pitchFamily="34" charset="0"/>
                <a:cs typeface="Tahoma" pitchFamily="34" charset="0"/>
              </a:rPr>
              <a:t>Статус «Центр сопровождения программ и информационных продуктов фирмы «1С»</a:t>
            </a:r>
            <a:endParaRPr lang="en-GB" sz="2800" b="1" dirty="0">
              <a:ea typeface="Tahoma" pitchFamily="34" charset="0"/>
              <a:cs typeface="Tahoma" pitchFamily="34" charset="0"/>
            </a:endParaRPr>
          </a:p>
          <a:p>
            <a:endParaRPr lang="ru-RU" b="1" dirty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852936"/>
            <a:ext cx="8643998" cy="1493928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b="1" dirty="0" smtClean="0"/>
              <a:t> Кто уже работает?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301051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852936"/>
            <a:ext cx="8643998" cy="187220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7200" b="1" dirty="0" smtClean="0"/>
              <a:t>Кто считает, что после ВУЗа будет сложно найти работу?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35577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852936"/>
            <a:ext cx="8643998" cy="187220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7200" b="1" dirty="0" smtClean="0"/>
              <a:t>Кто считает, что первое место работы – это не надолго и это только для старта?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50463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>Карьера в Софт-</a:t>
            </a:r>
            <a:r>
              <a:rPr lang="ru-RU" altLang="ru-RU" b="1" dirty="0" err="1" smtClean="0">
                <a:solidFill>
                  <a:srgbClr val="C00000"/>
                </a:solidFill>
              </a:rPr>
              <a:t>Юнион</a:t>
            </a:r>
            <a:endParaRPr lang="ru-RU" altLang="ru-RU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74990995"/>
              </p:ext>
            </p:extLst>
          </p:nvPr>
        </p:nvGraphicFramePr>
        <p:xfrm>
          <a:off x="215516" y="1340768"/>
          <a:ext cx="86769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57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>О работе у нас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378958"/>
            <a:ext cx="8643998" cy="4786346"/>
          </a:xfrm>
        </p:spPr>
        <p:txBody>
          <a:bodyPr>
            <a:normAutofit lnSpcReduction="10000"/>
          </a:bodyPr>
          <a:lstStyle/>
          <a:p>
            <a:pPr eaLnBrk="1">
              <a:lnSpc>
                <a:spcPct val="100000"/>
              </a:lnSpc>
              <a:spcAft>
                <a:spcPts val="1400"/>
              </a:spcAft>
              <a:defRPr/>
            </a:pPr>
            <a:r>
              <a:rPr lang="ru-RU" sz="3200" dirty="0" smtClean="0"/>
              <a:t>Гибкий график</a:t>
            </a:r>
          </a:p>
          <a:p>
            <a:pPr eaLnBrk="1">
              <a:lnSpc>
                <a:spcPct val="100000"/>
              </a:lnSpc>
              <a:spcAft>
                <a:spcPts val="1400"/>
              </a:spcAft>
              <a:defRPr/>
            </a:pPr>
            <a:r>
              <a:rPr lang="ru-RU" sz="3200" dirty="0" smtClean="0"/>
              <a:t>Неполный рабочий день</a:t>
            </a:r>
          </a:p>
          <a:p>
            <a:pPr eaLnBrk="1">
              <a:lnSpc>
                <a:spcPct val="100000"/>
              </a:lnSpc>
              <a:spcAft>
                <a:spcPts val="1400"/>
              </a:spcAft>
              <a:defRPr/>
            </a:pPr>
            <a:r>
              <a:rPr lang="ru-RU" sz="3200" dirty="0" smtClean="0"/>
              <a:t>Коллектив единомышленников</a:t>
            </a:r>
          </a:p>
          <a:p>
            <a:pPr eaLnBrk="1">
              <a:lnSpc>
                <a:spcPct val="100000"/>
              </a:lnSpc>
              <a:spcAft>
                <a:spcPts val="1400"/>
              </a:spcAft>
              <a:defRPr/>
            </a:pPr>
            <a:r>
              <a:rPr lang="ru-RU" sz="3200" dirty="0" smtClean="0"/>
              <a:t>Участие в выставках и семинарах</a:t>
            </a:r>
          </a:p>
          <a:p>
            <a:pPr eaLnBrk="1">
              <a:lnSpc>
                <a:spcPct val="100000"/>
              </a:lnSpc>
              <a:spcAft>
                <a:spcPts val="1400"/>
              </a:spcAft>
              <a:defRPr/>
            </a:pPr>
            <a:r>
              <a:rPr lang="ru-RU" sz="3200" dirty="0" smtClean="0"/>
              <a:t>Обучение в Москве</a:t>
            </a:r>
          </a:p>
          <a:p>
            <a:pPr eaLnBrk="1">
              <a:lnSpc>
                <a:spcPct val="100000"/>
              </a:lnSpc>
              <a:spcAft>
                <a:spcPts val="1400"/>
              </a:spcAft>
              <a:defRPr/>
            </a:pPr>
            <a:r>
              <a:rPr lang="ru-RU" sz="3200" dirty="0" smtClean="0"/>
              <a:t>Совместные спортивно-развлекательные мероприятия </a:t>
            </a:r>
            <a:r>
              <a:rPr lang="ru-RU" sz="3200" dirty="0" smtClean="0">
                <a:sym typeface="Wingdings" pitchFamily="2" charset="2"/>
              </a:rPr>
              <a:t></a:t>
            </a:r>
            <a:endParaRPr lang="ru-RU" sz="3200" dirty="0" smtClean="0"/>
          </a:p>
          <a:p>
            <a:pPr marL="95250" indent="0">
              <a:buFont typeface="StarSymbol" charset="0"/>
              <a:buNone/>
              <a:defRPr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10" y="1162830"/>
            <a:ext cx="734377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3" y="1152613"/>
            <a:ext cx="812165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8" y="1378958"/>
            <a:ext cx="8906861" cy="5004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" y="1245712"/>
            <a:ext cx="9144000" cy="51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0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>Как нас найти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0" y="1730375"/>
            <a:ext cx="9036050" cy="4768850"/>
          </a:xfrm>
        </p:spPr>
        <p:txBody>
          <a:bodyPr/>
          <a:lstStyle/>
          <a:p>
            <a:r>
              <a:rPr lang="ru-RU" altLang="ru-RU" smtClean="0"/>
              <a:t>Белгород, ул. Королёва 2а, офис 520</a:t>
            </a:r>
          </a:p>
          <a:p>
            <a:r>
              <a:rPr lang="ru-RU" altLang="ru-RU" smtClean="0"/>
              <a:t>Телефон – 520-911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45" y="2993357"/>
            <a:ext cx="460851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51" y="3048919"/>
            <a:ext cx="45339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725" y="2943476"/>
            <a:ext cx="460851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58" y="3020344"/>
            <a:ext cx="45704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12006"/>
            <a:ext cx="7883005" cy="523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2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420888"/>
            <a:ext cx="5616624" cy="778098"/>
          </a:xfrm>
        </p:spPr>
        <p:txBody>
          <a:bodyPr>
            <a:noAutofit/>
          </a:bodyPr>
          <a:lstStyle/>
          <a:p>
            <a:r>
              <a:rPr lang="en-GB" sz="3600" b="1" dirty="0" err="1">
                <a:latin typeface="+mn-lt"/>
              </a:rPr>
              <a:t>Спасибо</a:t>
            </a:r>
            <a:r>
              <a:rPr lang="en-GB" sz="3600" b="1" dirty="0">
                <a:latin typeface="+mn-lt"/>
              </a:rPr>
              <a:t> </a:t>
            </a:r>
            <a:r>
              <a:rPr lang="en-GB" sz="3600" b="1" dirty="0" err="1">
                <a:latin typeface="+mn-lt"/>
              </a:rPr>
              <a:t>за</a:t>
            </a:r>
            <a:r>
              <a:rPr lang="en-GB" sz="3600" b="1" dirty="0">
                <a:latin typeface="+mn-lt"/>
              </a:rPr>
              <a:t> </a:t>
            </a:r>
            <a:r>
              <a:rPr lang="en-GB" sz="3600" b="1" dirty="0" err="1">
                <a:latin typeface="+mn-lt"/>
              </a:rPr>
              <a:t>внимание</a:t>
            </a:r>
            <a:r>
              <a:rPr lang="en-GB" sz="3600" b="1" dirty="0">
                <a:latin typeface="+mn-lt"/>
              </a:rPr>
              <a:t>!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ru-RU" sz="3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56992"/>
            <a:ext cx="8229600" cy="4525963"/>
          </a:xfrm>
        </p:spPr>
        <p:txBody>
          <a:bodyPr>
            <a:normAutofit/>
          </a:bodyPr>
          <a:lstStyle/>
          <a:p>
            <a:pPr marL="0" indent="0" algn="r" hangingPunct="0">
              <a:spcBef>
                <a:spcPts val="0"/>
              </a:spcBef>
              <a:buClr>
                <a:srgbClr val="663300"/>
              </a:buClr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2800" b="1" dirty="0" smtClean="0"/>
              <a:t>Д</a:t>
            </a:r>
            <a:r>
              <a:rPr lang="en-GB" sz="2800" b="1" dirty="0" err="1" smtClean="0"/>
              <a:t>иректор</a:t>
            </a:r>
            <a:endParaRPr lang="en-GB" sz="2800" b="1" dirty="0"/>
          </a:p>
          <a:p>
            <a:pPr marL="0" indent="0" algn="r" hangingPunct="0">
              <a:spcBef>
                <a:spcPts val="0"/>
              </a:spcBef>
              <a:buClr>
                <a:srgbClr val="663300"/>
              </a:buClr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2800" b="1" dirty="0"/>
              <a:t>ООО «</a:t>
            </a:r>
            <a:r>
              <a:rPr lang="en-GB" sz="2800" b="1" dirty="0" err="1"/>
              <a:t>Софт</a:t>
            </a:r>
            <a:r>
              <a:rPr lang="en-GB" sz="2800" b="1" dirty="0"/>
              <a:t>-Юнион»</a:t>
            </a:r>
          </a:p>
          <a:p>
            <a:pPr marL="0" indent="0" algn="r" hangingPunct="0">
              <a:spcBef>
                <a:spcPts val="0"/>
              </a:spcBef>
              <a:buClr>
                <a:srgbClr val="663300"/>
              </a:buClr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ru-RU" sz="2800" b="1" dirty="0" smtClean="0"/>
              <a:t>Зайцев Сергей</a:t>
            </a:r>
            <a:endParaRPr lang="ru-RU" sz="2800" b="1" dirty="0"/>
          </a:p>
          <a:p>
            <a:pPr marL="0" indent="0" algn="r" hangingPunct="0">
              <a:spcBef>
                <a:spcPts val="0"/>
              </a:spcBef>
              <a:buClr>
                <a:srgbClr val="663300"/>
              </a:buClr>
              <a:buNone/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US" sz="2800" b="1" dirty="0" smtClean="0"/>
              <a:t>serg@softunion.ru</a:t>
            </a:r>
            <a:endParaRPr lang="en-GB" sz="2800" b="1" dirty="0"/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ftun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шаблон_презентаций_Софт-Юнион</Template>
  <TotalTime>6411</TotalTime>
  <Words>453</Words>
  <Application>Microsoft Office PowerPoint</Application>
  <PresentationFormat>Экран (4:3)</PresentationFormat>
  <Paragraphs>57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StarSymbol</vt:lpstr>
      <vt:lpstr>Tahoma</vt:lpstr>
      <vt:lpstr>Wingdings</vt:lpstr>
      <vt:lpstr>softunion</vt:lpstr>
      <vt:lpstr> Ярмарка вакансий БГТУ им. Шухова В.Г.  Компания   «Софт-Юнион»  21.11.2014  Директор ООО «Софт-Юнион» Зайцев Сергей</vt:lpstr>
      <vt:lpstr>О компании</vt:lpstr>
      <vt:lpstr>Презентация PowerPoint</vt:lpstr>
      <vt:lpstr>Презентация PowerPoint</vt:lpstr>
      <vt:lpstr>Презентация PowerPoint</vt:lpstr>
      <vt:lpstr>Карьера в Софт-Юнион</vt:lpstr>
      <vt:lpstr>О работе у нас</vt:lpstr>
      <vt:lpstr>Как нас найти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семинар фирмы «1С»  08.10.2014  Генеральный директор ООО «Софт-Юнион» Епанчинцев Владислав</dc:title>
  <dc:creator>Анна В. Тимко</dc:creator>
  <cp:lastModifiedBy>Сергей А. Зайцев</cp:lastModifiedBy>
  <cp:revision>28</cp:revision>
  <dcterms:created xsi:type="dcterms:W3CDTF">2014-10-01T09:28:00Z</dcterms:created>
  <dcterms:modified xsi:type="dcterms:W3CDTF">2014-11-21T06:55:22Z</dcterms:modified>
</cp:coreProperties>
</file>