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7559675" cx="10080625"/>
  <p:notesSz cx="7559675" cy="10691800"/>
  <p:embeddedFontLst>
    <p:embeddedFont>
      <p:font typeface="Quattrocento Sans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QuattrocentoSans-bold.fntdata"/><Relationship Id="rId10" Type="http://schemas.openxmlformats.org/officeDocument/2006/relationships/font" Target="fonts/QuattrocentoSans-regular.fntdata"/><Relationship Id="rId13" Type="http://schemas.openxmlformats.org/officeDocument/2006/relationships/font" Target="fonts/QuattrocentoSans-boldItalic.fntdata"/><Relationship Id="rId12" Type="http://schemas.openxmlformats.org/officeDocument/2006/relationships/font" Target="fonts/Quattrocento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07000" y="812520"/>
            <a:ext cx="5345279" cy="400895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756000" y="5078519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6000" lvl="0" marL="216000" marR="0" rtl="0" algn="l">
              <a:spcBef>
                <a:spcPts val="0"/>
              </a:spcBef>
              <a:buNone/>
              <a:defRPr b="0" i="0" sz="20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 txBox="1"/>
          <p:nvPr>
            <p:ph idx="3" type="hdr"/>
          </p:nvPr>
        </p:nvSpPr>
        <p:spPr>
          <a:xfrm>
            <a:off x="0" y="0"/>
            <a:ext cx="3280679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0" type="dt"/>
          </p:nvPr>
        </p:nvSpPr>
        <p:spPr>
          <a:xfrm>
            <a:off x="4278960" y="0"/>
            <a:ext cx="3280679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10157400"/>
            <a:ext cx="3280679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4278960" y="10157400"/>
            <a:ext cx="3280679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ru-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idx="1" type="body"/>
          </p:nvPr>
        </p:nvSpPr>
        <p:spPr>
          <a:xfrm>
            <a:off x="756000" y="5078519"/>
            <a:ext cx="6047640" cy="481104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>
            <p:ph idx="2" type="sldImg"/>
          </p:nvPr>
        </p:nvSpPr>
        <p:spPr>
          <a:xfrm>
            <a:off x="1107000" y="812520"/>
            <a:ext cx="5345279" cy="400895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756000" y="5078519"/>
            <a:ext cx="6047640" cy="481104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/>
          <p:nvPr>
            <p:ph idx="2" type="sldImg"/>
          </p:nvPr>
        </p:nvSpPr>
        <p:spPr>
          <a:xfrm>
            <a:off x="1107000" y="812520"/>
            <a:ext cx="5345279" cy="400895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x="756000" y="5078519"/>
            <a:ext cx="6047640" cy="481104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>
            <p:ph idx="2" type="sldImg"/>
          </p:nvPr>
        </p:nvSpPr>
        <p:spPr>
          <a:xfrm>
            <a:off x="1107000" y="812520"/>
            <a:ext cx="5345279" cy="400895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756000" y="5078519"/>
            <a:ext cx="6047640" cy="481104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1107000" y="812520"/>
            <a:ext cx="5345279" cy="400895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756000" y="5078519"/>
            <a:ext cx="6047640" cy="481104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1107000" y="812520"/>
            <a:ext cx="5345279" cy="400895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Титульный слайд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idx="1" type="body"/>
          </p:nvPr>
        </p:nvSpPr>
        <p:spPr>
          <a:xfrm>
            <a:off x="212436" y="6067425"/>
            <a:ext cx="9169688" cy="6445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1414"/>
              </a:spcAft>
              <a:buClr>
                <a:srgbClr val="888888"/>
              </a:buClr>
              <a:buFont typeface="Quattrocento Sans"/>
              <a:buNone/>
              <a:defRPr b="0" i="0" sz="16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/>
        </p:nvSpPr>
        <p:spPr>
          <a:xfrm>
            <a:off x="2216005" y="7181850"/>
            <a:ext cx="598169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ru-RU" sz="1400" u="none" cap="none" strike="noStrike">
                <a:solidFill>
                  <a:srgbClr val="75707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8-800-555-43-21          |          www.motiw.ru          |          office@motiw.ru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Заголовок и объект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212436" y="1021603"/>
            <a:ext cx="9651999" cy="486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212437" y="1769040"/>
            <a:ext cx="3234922" cy="49892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1414"/>
              </a:spcAft>
              <a:buNone/>
              <a:defRPr b="0" i="0" sz="1600" u="none" cap="none" strike="noStrike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1270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1270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1270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1270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447360" y="7192746"/>
            <a:ext cx="3195000" cy="2431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57070"/>
              </a:buClr>
              <a:buFont typeface="Quattrocento Sans"/>
              <a:buNone/>
              <a:defRPr sz="1400">
                <a:solidFill>
                  <a:srgbClr val="75707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7227359" y="7192746"/>
            <a:ext cx="2637364" cy="243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757070"/>
              </a:buClr>
              <a:buSzPct val="25000"/>
              <a:buFont typeface="Quattrocento Sans"/>
              <a:buNone/>
            </a:pPr>
            <a:fld id="{00000000-1234-1234-1234-123412341234}" type="slidenum">
              <a:rPr lang="ru-RU" sz="1400">
                <a:solidFill>
                  <a:srgbClr val="75707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</a:p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3447360" y="1769040"/>
            <a:ext cx="6417076" cy="49892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1414"/>
              </a:spcAft>
              <a:buNone/>
              <a:defRPr b="0" i="0" sz="1600" u="none" cap="none" strike="noStrike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1270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1270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1270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1270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/>
        </p:nvSpPr>
        <p:spPr>
          <a:xfrm>
            <a:off x="3790951" y="361950"/>
            <a:ext cx="598169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400">
                <a:solidFill>
                  <a:srgbClr val="75707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8-800-555-43-21          |          www.motiw.ru          |          office@motiw.ru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Пустой слайд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212436" y="1021603"/>
            <a:ext cx="9651999" cy="486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7227359" y="7192746"/>
            <a:ext cx="2637364" cy="243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757070"/>
              </a:buClr>
              <a:buSzPct val="25000"/>
              <a:buFont typeface="Quattrocento Sans"/>
              <a:buNone/>
            </a:pPr>
            <a:fld id="{00000000-1234-1234-1234-123412341234}" type="slidenum">
              <a:rPr lang="ru-RU" sz="1400">
                <a:solidFill>
                  <a:srgbClr val="75707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</a:p>
        </p:txBody>
      </p:sp>
      <p:sp>
        <p:nvSpPr>
          <p:cNvPr id="27" name="Shape 27"/>
          <p:cNvSpPr txBox="1"/>
          <p:nvPr/>
        </p:nvSpPr>
        <p:spPr>
          <a:xfrm>
            <a:off x="3790951" y="361950"/>
            <a:ext cx="598169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400">
                <a:solidFill>
                  <a:srgbClr val="75707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8-800-555-43-21          |          www.motiw.ru          |          office@motiw.ru</a:t>
            </a:r>
          </a:p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3447360" y="7192746"/>
            <a:ext cx="3195000" cy="2431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57070"/>
              </a:buClr>
              <a:buFont typeface="Quattrocento Sans"/>
              <a:buNone/>
              <a:defRPr sz="1400">
                <a:solidFill>
                  <a:srgbClr val="75707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212436" y="5106246"/>
            <a:ext cx="9651999" cy="16773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1414"/>
              </a:spcAft>
              <a:buNone/>
              <a:defRPr b="0" i="0" sz="1600" u="none" cap="none" strike="noStrike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1270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1270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1270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1270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201060" y="1772813"/>
            <a:ext cx="9651999" cy="2971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1414"/>
              </a:spcAft>
              <a:buNone/>
              <a:defRPr b="0" i="0" sz="1600" u="none" cap="none" strike="noStrike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1270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1270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1270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1270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Пустой слайд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212436" y="1021603"/>
            <a:ext cx="9651999" cy="486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7227359" y="7192746"/>
            <a:ext cx="2637364" cy="243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757070"/>
              </a:buClr>
              <a:buSzPct val="25000"/>
              <a:buFont typeface="Quattrocento Sans"/>
              <a:buNone/>
            </a:pPr>
            <a:fld id="{00000000-1234-1234-1234-123412341234}" type="slidenum">
              <a:rPr lang="ru-RU" sz="1400">
                <a:solidFill>
                  <a:srgbClr val="75707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</a:p>
        </p:txBody>
      </p:sp>
      <p:sp>
        <p:nvSpPr>
          <p:cNvPr id="34" name="Shape 34"/>
          <p:cNvSpPr txBox="1"/>
          <p:nvPr/>
        </p:nvSpPr>
        <p:spPr>
          <a:xfrm>
            <a:off x="3790951" y="361950"/>
            <a:ext cx="598169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400">
                <a:solidFill>
                  <a:srgbClr val="75707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8-800-555-43-21          |          www.motiw.ru          |          office@motiw.ru</a:t>
            </a:r>
          </a:p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447360" y="7192746"/>
            <a:ext cx="3195000" cy="2431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57070"/>
              </a:buClr>
              <a:buFont typeface="Quattrocento Sans"/>
              <a:buNone/>
              <a:defRPr sz="1400">
                <a:solidFill>
                  <a:srgbClr val="75707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212436" y="1021603"/>
            <a:ext cx="9651999" cy="486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212437" y="1769040"/>
            <a:ext cx="3234922" cy="49892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1414"/>
              </a:spcAft>
              <a:buNone/>
              <a:defRPr b="0" i="0" sz="2400" u="none" cap="none" strike="noStrike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1143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1270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1270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1270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3447360" y="7185889"/>
            <a:ext cx="3195000" cy="2502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57070"/>
              </a:buClr>
              <a:buFont typeface="Quattrocento Sans"/>
              <a:buNone/>
              <a:defRPr b="0" i="0" sz="1400" u="none" cap="none" strike="noStrike">
                <a:solidFill>
                  <a:srgbClr val="75707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7227360" y="7185889"/>
            <a:ext cx="2637076" cy="250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757070"/>
              </a:buClr>
              <a:buSzPct val="25000"/>
              <a:buFont typeface="Quattrocento Sans"/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75707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08.gif"/><Relationship Id="rId10" Type="http://schemas.openxmlformats.org/officeDocument/2006/relationships/image" Target="../media/image10.gif"/><Relationship Id="rId13" Type="http://schemas.openxmlformats.org/officeDocument/2006/relationships/image" Target="../media/image11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gif"/><Relationship Id="rId4" Type="http://schemas.openxmlformats.org/officeDocument/2006/relationships/image" Target="../media/image14.png"/><Relationship Id="rId9" Type="http://schemas.openxmlformats.org/officeDocument/2006/relationships/image" Target="../media/image09.gif"/><Relationship Id="rId15" Type="http://schemas.openxmlformats.org/officeDocument/2006/relationships/image" Target="../media/image21.png"/><Relationship Id="rId14" Type="http://schemas.openxmlformats.org/officeDocument/2006/relationships/image" Target="../media/image23.png"/><Relationship Id="rId5" Type="http://schemas.openxmlformats.org/officeDocument/2006/relationships/image" Target="../media/image04.gif"/><Relationship Id="rId6" Type="http://schemas.openxmlformats.org/officeDocument/2006/relationships/image" Target="../media/image07.gif"/><Relationship Id="rId7" Type="http://schemas.openxmlformats.org/officeDocument/2006/relationships/image" Target="../media/image06.gif"/><Relationship Id="rId8" Type="http://schemas.openxmlformats.org/officeDocument/2006/relationships/image" Target="../media/image05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12.png"/><Relationship Id="rId8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6276" y="1162200"/>
            <a:ext cx="4496325" cy="441954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/>
          <p:nvPr>
            <p:ph idx="4294967295" type="body"/>
          </p:nvPr>
        </p:nvSpPr>
        <p:spPr>
          <a:xfrm>
            <a:off x="104750" y="5482075"/>
            <a:ext cx="99759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1414"/>
              </a:spcBef>
              <a:spcAft>
                <a:spcPts val="0"/>
              </a:spcAft>
              <a:buSzPct val="25000"/>
              <a:buNone/>
            </a:pPr>
            <a:r>
              <a:rPr lang="ru-RU" sz="7200">
                <a:latin typeface="Times New Roman"/>
                <a:ea typeface="Times New Roman"/>
                <a:cs typeface="Times New Roman"/>
                <a:sym typeface="Times New Roman"/>
              </a:rPr>
              <a:t>MOTIWARE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29775" y="1021600"/>
            <a:ext cx="95346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/>
              <a:t>Мотивэа - высокотехнологичная компания с 16-летним опытом разработки ПО</a:t>
            </a:r>
          </a:p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3353626" y="1668253"/>
            <a:ext cx="6199200" cy="41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Мотив — система оперативного управления компанией. Система решает широкий класс задач от классического делопроизводства до видеоконференций и постоянно усовершенствуется.</a:t>
            </a:r>
          </a:p>
          <a:p>
            <a:pPr lvl="0" rtl="0" algn="just">
              <a:lnSpc>
                <a:spcPct val="115000"/>
              </a:lnSpc>
              <a:spcBef>
                <a:spcPts val="1414"/>
              </a:spcBef>
              <a:spcAft>
                <a:spcPts val="0"/>
              </a:spcAft>
              <a:buSzPct val="55000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Motiware Melody One — платформа для быстрой разработки бизнес-приложений без привлечения разработчиков.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7527" y="5757504"/>
            <a:ext cx="911916" cy="91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9263" y="5791051"/>
            <a:ext cx="706312" cy="844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1700" y="4577703"/>
            <a:ext cx="911916" cy="91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22439" y="5642954"/>
            <a:ext cx="1141015" cy="1141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76385" y="4573942"/>
            <a:ext cx="919438" cy="91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59647" y="5893070"/>
            <a:ext cx="843110" cy="64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94600" y="4551892"/>
            <a:ext cx="963545" cy="96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81942" y="4551892"/>
            <a:ext cx="963545" cy="96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80215" y="4551892"/>
            <a:ext cx="963545" cy="96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019108" y="4631878"/>
            <a:ext cx="1231517" cy="80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543516" y="5907424"/>
            <a:ext cx="1241675" cy="61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7550" y="1668249"/>
            <a:ext cx="2883547" cy="91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27549" y="3098137"/>
            <a:ext cx="2883549" cy="1263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29200" y="1021600"/>
            <a:ext cx="95352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-RU"/>
              <a:t>100 000 сотрудников из 1500 компаний используют наши продукты</a:t>
            </a:r>
          </a:p>
        </p:txBody>
      </p:sp>
      <p:sp>
        <p:nvSpPr>
          <p:cNvPr id="66" name="Shape 66"/>
          <p:cNvSpPr/>
          <p:nvPr/>
        </p:nvSpPr>
        <p:spPr>
          <a:xfrm>
            <a:off x="261100" y="1672525"/>
            <a:ext cx="93921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«Мотив» используется в 1 500 организациях из различных отраслей на всей территории России, стран СНГ и Европы.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нсталляции насчитывают от 2 до свыше 5 000 пользователей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199" y="3179721"/>
            <a:ext cx="1346850" cy="160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0212" y="5596298"/>
            <a:ext cx="2415317" cy="86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5250" y="5688152"/>
            <a:ext cx="207331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59400" y="2777187"/>
            <a:ext cx="1904999" cy="2005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6125" y="5688148"/>
            <a:ext cx="2558524" cy="78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38976" y="2922091"/>
            <a:ext cx="2289650" cy="1513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91552" y="2978462"/>
            <a:ext cx="2289643" cy="16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7125" y="5305400"/>
            <a:ext cx="2073300" cy="145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261550" y="1021600"/>
            <a:ext cx="96030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/>
              <a:t>Работаем с удовольствием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212404" y="1714450"/>
            <a:ext cx="9603000" cy="49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lv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У нас есть все необходимое для обучения и профессионального роста сотрудников:</a:t>
            </a:r>
          </a:p>
          <a:p>
            <a:pPr indent="-355600" lvl="0" marL="9144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сплоченная команда друзей-единомышленников;</a:t>
            </a:r>
          </a:p>
          <a:p>
            <a:pPr indent="-355600" lvl="0" marL="9144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современное техническое оснащение;</a:t>
            </a:r>
          </a:p>
          <a:p>
            <a:pPr indent="-355600" lvl="0" marL="9144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комфортное и красивое  рабочее пространство. </a:t>
            </a:r>
          </a:p>
          <a:p>
            <a:pPr lv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SzPct val="100000"/>
              <a:buFont typeface="Noto Sans Symbols"/>
              <a:buNone/>
            </a:pPr>
            <a:r>
              <a:rPr lang="ru-RU" sz="1400"/>
              <a:t> 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725" y="3750075"/>
            <a:ext cx="6123549" cy="309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07025" y="1021600"/>
            <a:ext cx="9557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/>
              <a:t>Контакты</a:t>
            </a:r>
          </a:p>
        </p:txBody>
      </p:sp>
      <p:sp>
        <p:nvSpPr>
          <p:cNvPr id="87" name="Shape 87"/>
          <p:cNvSpPr txBox="1"/>
          <p:nvPr>
            <p:ph idx="2" type="body"/>
          </p:nvPr>
        </p:nvSpPr>
        <p:spPr>
          <a:xfrm>
            <a:off x="307025" y="1772825"/>
            <a:ext cx="5152800" cy="30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lvl="0" marR="0" rtl="0" algn="l">
              <a:lnSpc>
                <a:spcPct val="150000"/>
              </a:lnSpc>
              <a:spcBef>
                <a:spcPts val="48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Наш офис находится в г. Белгороде </a:t>
            </a:r>
            <a:b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возле БГТУ им. В.Г. Шухова:</a:t>
            </a:r>
            <a:b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пер. Харьковский, 36Д.</a:t>
            </a:r>
            <a:b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График работы: 5/7 с 9 до 18</a:t>
            </a:r>
            <a:b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Телефон: 8 (800) 555-4-3-2-1</a:t>
            </a:r>
            <a:b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E-mail для резюме: rabota@motiw.ru</a:t>
            </a:r>
            <a:br>
              <a:rPr lang="ru-RU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br>
              <a:rPr lang="ru-RU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Присоединяйтесь к нам!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1350" y="2199075"/>
            <a:ext cx="3943350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Обычный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