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7"/>
  </p:notesMasterIdLst>
  <p:sldIdLst>
    <p:sldId id="435" r:id="rId2"/>
    <p:sldId id="442" r:id="rId3"/>
    <p:sldId id="453" r:id="rId4"/>
    <p:sldId id="455" r:id="rId5"/>
    <p:sldId id="446" r:id="rId6"/>
  </p:sldIdLst>
  <p:sldSz cx="9144000" cy="6858000" type="screen4x3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2F2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5" autoAdjust="0"/>
    <p:restoredTop sz="92133" autoAdjust="0"/>
  </p:normalViewPr>
  <p:slideViewPr>
    <p:cSldViewPr>
      <p:cViewPr>
        <p:scale>
          <a:sx n="66" d="100"/>
          <a:sy n="66" d="100"/>
        </p:scale>
        <p:origin x="-504" y="-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05350"/>
            <a:ext cx="54165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174069-984B-49CE-BB8D-55CC42FDC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7766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15988" y="752475"/>
            <a:ext cx="4919662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87" tIns="45843" rIns="91687" bIns="45843" anchor="ctr"/>
          <a:lstStyle/>
          <a:p>
            <a:pPr eaLnBrk="0" hangingPunct="0"/>
            <a:endParaRPr 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1047750" y="4711700"/>
            <a:ext cx="4656138" cy="378618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915988" y="752475"/>
            <a:ext cx="4919662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87" tIns="45843" rIns="91687" bIns="45843" anchor="ctr"/>
          <a:lstStyle/>
          <a:p>
            <a:pPr eaLnBrk="0" hangingPunct="0"/>
            <a:endParaRPr lang="ru-RU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/>
          </p:nvPr>
        </p:nvSpPr>
        <p:spPr>
          <a:xfrm>
            <a:off x="1047750" y="4711700"/>
            <a:ext cx="4656138" cy="37861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915988" y="752475"/>
            <a:ext cx="4919662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87" tIns="45843" rIns="91687" bIns="45843" anchor="ctr"/>
          <a:lstStyle/>
          <a:p>
            <a:pPr eaLnBrk="0" hangingPunct="0"/>
            <a:endParaRPr lang="ru-RU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1047750" y="4711700"/>
            <a:ext cx="4656138" cy="37861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15988" y="752475"/>
            <a:ext cx="4919662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87" tIns="45843" rIns="91687" bIns="45843" anchor="ctr"/>
          <a:lstStyle/>
          <a:p>
            <a:pPr eaLnBrk="0" hangingPunct="0"/>
            <a:endParaRPr lang="ru-RU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1047750" y="4711700"/>
            <a:ext cx="4656138" cy="37861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915988" y="752475"/>
            <a:ext cx="4919662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87" tIns="45843" rIns="91687" bIns="45843" anchor="ctr"/>
          <a:lstStyle/>
          <a:p>
            <a:pPr eaLnBrk="0" hangingPunct="0"/>
            <a:endParaRPr lang="ru-RU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047750" y="4711700"/>
            <a:ext cx="4656138" cy="37861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5588" y="946150"/>
            <a:ext cx="2201862" cy="5553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946150"/>
            <a:ext cx="6453188" cy="5553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30375"/>
            <a:ext cx="4327525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9925" y="1730375"/>
            <a:ext cx="4327525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-1588" y="6564313"/>
            <a:ext cx="9144001" cy="293687"/>
          </a:xfrm>
          <a:prstGeom prst="rect">
            <a:avLst/>
          </a:prstGeom>
          <a:solidFill>
            <a:srgbClr val="FFF970"/>
          </a:solidFill>
          <a:ln>
            <a:noFill/>
          </a:ln>
          <a:extLst/>
        </p:spPr>
        <p:txBody>
          <a:bodyPr wrap="none" lIns="82945" tIns="41473" rIns="82945" bIns="41473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ru-RU"/>
          </a:p>
        </p:txBody>
      </p:sp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-1588" y="0"/>
            <a:ext cx="9144001" cy="946150"/>
          </a:xfrm>
          <a:prstGeom prst="roundRect">
            <a:avLst>
              <a:gd name="adj" fmla="val 130"/>
            </a:avLst>
          </a:prstGeom>
          <a:solidFill>
            <a:srgbClr val="FFF970"/>
          </a:solidFill>
          <a:ln>
            <a:noFill/>
          </a:ln>
          <a:extLst/>
        </p:spPr>
        <p:txBody>
          <a:bodyPr wrap="none" lIns="82945" tIns="41473" rIns="82945" bIns="41473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ru-RU"/>
          </a:p>
        </p:txBody>
      </p:sp>
      <p:graphicFrame>
        <p:nvGraphicFramePr>
          <p:cNvPr id="1083" name="Object 59"/>
          <p:cNvGraphicFramePr>
            <a:graphicFrameLocks noChangeAspect="1"/>
          </p:cNvGraphicFramePr>
          <p:nvPr/>
        </p:nvGraphicFramePr>
        <p:xfrm>
          <a:off x="5092700" y="31750"/>
          <a:ext cx="4049713" cy="593725"/>
        </p:xfrm>
        <a:graphic>
          <a:graphicData uri="http://schemas.openxmlformats.org/presentationml/2006/ole">
            <p:oleObj spid="_x0000_s1085" r:id="rId14" imgW="7640116" imgH="1085714" progId="PBrush">
              <p:embed/>
            </p:oleObj>
          </a:graphicData>
        </a:graphic>
      </p:graphicFrame>
      <p:graphicFrame>
        <p:nvGraphicFramePr>
          <p:cNvPr id="1084" name="Object 60"/>
          <p:cNvGraphicFramePr>
            <a:graphicFrameLocks noChangeAspect="1"/>
          </p:cNvGraphicFramePr>
          <p:nvPr/>
        </p:nvGraphicFramePr>
        <p:xfrm>
          <a:off x="68263" y="31750"/>
          <a:ext cx="1433512" cy="890588"/>
        </p:xfrm>
        <a:graphic>
          <a:graphicData uri="http://schemas.openxmlformats.org/presentationml/2006/ole">
            <p:oleObj spid="_x0000_s1086" r:id="rId15" imgW="6047619" imgH="3715269" progId="PBrush">
              <p:embed/>
            </p:oleObj>
          </a:graphicData>
        </a:graphic>
      </p:graphicFrame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6350" y="6524625"/>
            <a:ext cx="2624138" cy="3333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1639" tIns="42452" rIns="81639" bIns="42452">
            <a:spAutoFit/>
          </a:bodyPr>
          <a:lstStyle>
            <a:lvl1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5F5F5F"/>
              </a:buClr>
              <a:buSzPct val="90000"/>
              <a:buFont typeface="HandelGothic BT" pitchFamily="80" charset="0"/>
              <a:buNone/>
              <a:defRPr/>
            </a:pPr>
            <a:r>
              <a:rPr lang="en-GB" sz="1600" i="1">
                <a:solidFill>
                  <a:srgbClr val="5F5F5F"/>
                </a:solidFill>
                <a:latin typeface="HandelGothic BT" pitchFamily="80" charset="0"/>
              </a:rPr>
              <a:t>http://www.softunion.ru</a:t>
            </a:r>
          </a:p>
        </p:txBody>
      </p:sp>
      <p:sp>
        <p:nvSpPr>
          <p:cNvPr id="108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946150"/>
            <a:ext cx="86645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9" tIns="42452" rIns="81639" bIns="42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9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30375"/>
            <a:ext cx="880745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9" tIns="42452" rIns="81639" bIns="42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-1588" y="946150"/>
            <a:ext cx="9144001" cy="1588"/>
          </a:xfrm>
          <a:prstGeom prst="line">
            <a:avLst/>
          </a:prstGeom>
          <a:noFill/>
          <a:ln w="15840">
            <a:solidFill>
              <a:srgbClr val="800000"/>
            </a:solidFill>
            <a:miter lim="800000"/>
            <a:headEnd/>
            <a:tailEnd/>
          </a:ln>
          <a:extLst/>
        </p:spPr>
        <p:txBody>
          <a:bodyPr lIns="82945" tIns="41473" rIns="82945" bIns="41473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-1588" y="6564313"/>
            <a:ext cx="9144001" cy="1587"/>
          </a:xfrm>
          <a:prstGeom prst="line">
            <a:avLst/>
          </a:prstGeom>
          <a:noFill/>
          <a:ln w="15840">
            <a:solidFill>
              <a:srgbClr val="800000"/>
            </a:solidFill>
            <a:miter lim="800000"/>
            <a:headEnd/>
            <a:tailEnd/>
          </a:ln>
          <a:extLst/>
        </p:spPr>
        <p:txBody>
          <a:bodyPr lIns="82945" tIns="41473" rIns="82945" bIns="41473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5951538" y="6524625"/>
            <a:ext cx="3055937" cy="3317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1639" tIns="42452" rIns="81639" bIns="42452">
            <a:spAutoFit/>
          </a:bodyPr>
          <a:lstStyle>
            <a:lvl1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5F5F5F"/>
              </a:buClr>
              <a:buSzPct val="90000"/>
              <a:buFont typeface="HandelGothic BT" pitchFamily="80" charset="0"/>
              <a:buNone/>
              <a:defRPr/>
            </a:pPr>
            <a:r>
              <a:rPr lang="en-GB" sz="1600" b="1">
                <a:solidFill>
                  <a:srgbClr val="5F5F5F"/>
                </a:solidFill>
                <a:latin typeface="Arial Black" pitchFamily="34" charset="0"/>
              </a:rPr>
              <a:t>Белгород: (4722) 520-911</a:t>
            </a:r>
          </a:p>
        </p:txBody>
      </p:sp>
      <p:sp>
        <p:nvSpPr>
          <p:cNvPr id="1036" name="Text Box 11"/>
          <p:cNvSpPr txBox="1">
            <a:spLocks noChangeArrowheads="1"/>
          </p:cNvSpPr>
          <p:nvPr userDrawn="1"/>
        </p:nvSpPr>
        <p:spPr bwMode="auto">
          <a:xfrm>
            <a:off x="5256213" y="692150"/>
            <a:ext cx="3673475" cy="30162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r" eaLnBrk="0" hangingPunct="0">
              <a:lnSpc>
                <a:spcPct val="67000"/>
              </a:lnSpc>
              <a:spcBef>
                <a:spcPts val="1250"/>
              </a:spcBef>
              <a:defRPr/>
            </a:pPr>
            <a:r>
              <a:rPr lang="ru-RU" sz="2000" b="1">
                <a:solidFill>
                  <a:srgbClr val="800000"/>
                </a:solidFill>
                <a:latin typeface="Tahoma" pitchFamily="34" charset="0"/>
              </a:rPr>
              <a:t>когда всё работает </a:t>
            </a:r>
            <a:r>
              <a:rPr lang="en-US" sz="2000" b="1">
                <a:solidFill>
                  <a:srgbClr val="800000"/>
                </a:solidFill>
                <a:latin typeface="Tahoma" pitchFamily="34" charset="0"/>
              </a:rPr>
              <a:t>™</a:t>
            </a:r>
            <a:endParaRPr lang="en-GB" sz="2000" b="1">
              <a:solidFill>
                <a:srgbClr val="800000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  <p:sldLayoutId id="2147483674" r:id="rId7"/>
    <p:sldLayoutId id="2147483673" r:id="rId8"/>
    <p:sldLayoutId id="2147483672" r:id="rId9"/>
    <p:sldLayoutId id="2147483671" r:id="rId10"/>
    <p:sldLayoutId id="2147483670" r:id="rId11"/>
  </p:sldLayoutIdLst>
  <p:txStyles>
    <p:titleStyle>
      <a:lvl1pPr algn="ctr" defTabSz="406400" rtl="0" eaLnBrk="0" fontAlgn="base" hangingPunct="0">
        <a:lnSpc>
          <a:spcPct val="3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300" b="1">
          <a:solidFill>
            <a:srgbClr val="663300"/>
          </a:solidFill>
          <a:latin typeface="+mj-lt"/>
          <a:ea typeface="+mj-ea"/>
          <a:cs typeface="+mj-cs"/>
        </a:defRPr>
      </a:lvl1pPr>
      <a:lvl2pPr algn="ctr" defTabSz="406400" rtl="0" eaLnBrk="0" fontAlgn="base" hangingPunct="0">
        <a:lnSpc>
          <a:spcPct val="3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300" b="1">
          <a:solidFill>
            <a:srgbClr val="663300"/>
          </a:solidFill>
          <a:latin typeface="Arial" pitchFamily="34" charset="0"/>
          <a:cs typeface="Tahoma" pitchFamily="34" charset="0"/>
        </a:defRPr>
      </a:lvl2pPr>
      <a:lvl3pPr algn="ctr" defTabSz="406400" rtl="0" eaLnBrk="0" fontAlgn="base" hangingPunct="0">
        <a:lnSpc>
          <a:spcPct val="3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300" b="1">
          <a:solidFill>
            <a:srgbClr val="663300"/>
          </a:solidFill>
          <a:latin typeface="Arial" pitchFamily="34" charset="0"/>
          <a:cs typeface="Tahoma" pitchFamily="34" charset="0"/>
        </a:defRPr>
      </a:lvl3pPr>
      <a:lvl4pPr algn="ctr" defTabSz="406400" rtl="0" eaLnBrk="0" fontAlgn="base" hangingPunct="0">
        <a:lnSpc>
          <a:spcPct val="3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300" b="1">
          <a:solidFill>
            <a:srgbClr val="663300"/>
          </a:solidFill>
          <a:latin typeface="Arial" pitchFamily="34" charset="0"/>
          <a:cs typeface="Tahoma" pitchFamily="34" charset="0"/>
        </a:defRPr>
      </a:lvl4pPr>
      <a:lvl5pPr algn="ctr" defTabSz="406400" rtl="0" eaLnBrk="0" fontAlgn="base" hangingPunct="0">
        <a:lnSpc>
          <a:spcPct val="3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300" b="1">
          <a:solidFill>
            <a:srgbClr val="663300"/>
          </a:solidFill>
          <a:latin typeface="Arial" pitchFamily="34" charset="0"/>
          <a:cs typeface="Tahoma" pitchFamily="34" charset="0"/>
        </a:defRPr>
      </a:lvl5pPr>
      <a:lvl6pPr marL="457200" algn="ctr" defTabSz="406400" rtl="0" eaLnBrk="0" fontAlgn="base" hangingPunct="0">
        <a:lnSpc>
          <a:spcPct val="3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300" b="1">
          <a:solidFill>
            <a:srgbClr val="663300"/>
          </a:solidFill>
          <a:latin typeface="Arial" pitchFamily="34" charset="0"/>
          <a:cs typeface="Tahoma" pitchFamily="34" charset="0"/>
        </a:defRPr>
      </a:lvl6pPr>
      <a:lvl7pPr marL="914400" algn="ctr" defTabSz="406400" rtl="0" eaLnBrk="0" fontAlgn="base" hangingPunct="0">
        <a:lnSpc>
          <a:spcPct val="3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300" b="1">
          <a:solidFill>
            <a:srgbClr val="663300"/>
          </a:solidFill>
          <a:latin typeface="Arial" pitchFamily="34" charset="0"/>
          <a:cs typeface="Tahoma" pitchFamily="34" charset="0"/>
        </a:defRPr>
      </a:lvl7pPr>
      <a:lvl8pPr marL="1371600" algn="ctr" defTabSz="406400" rtl="0" eaLnBrk="0" fontAlgn="base" hangingPunct="0">
        <a:lnSpc>
          <a:spcPct val="3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300" b="1">
          <a:solidFill>
            <a:srgbClr val="663300"/>
          </a:solidFill>
          <a:latin typeface="Arial" pitchFamily="34" charset="0"/>
          <a:cs typeface="Tahoma" pitchFamily="34" charset="0"/>
        </a:defRPr>
      </a:lvl8pPr>
      <a:lvl9pPr marL="1828800" algn="ctr" defTabSz="406400" rtl="0" eaLnBrk="0" fontAlgn="base" hangingPunct="0">
        <a:lnSpc>
          <a:spcPct val="3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300" b="1">
          <a:solidFill>
            <a:srgbClr val="663300"/>
          </a:solidFill>
          <a:latin typeface="Arial" pitchFamily="34" charset="0"/>
          <a:cs typeface="Tahoma" pitchFamily="34" charset="0"/>
        </a:defRPr>
      </a:lvl9pPr>
    </p:titleStyle>
    <p:bodyStyle>
      <a:lvl1pPr marL="369888" indent="-274638" algn="l" defTabSz="406400" rtl="0" eaLnBrk="0" fontAlgn="base" hangingPunct="0">
        <a:lnSpc>
          <a:spcPct val="107000"/>
        </a:lnSpc>
        <a:spcBef>
          <a:spcPct val="0"/>
        </a:spcBef>
        <a:spcAft>
          <a:spcPts val="1288"/>
        </a:spcAft>
        <a:buClr>
          <a:srgbClr val="000000"/>
        </a:buClr>
        <a:buSzPct val="45000"/>
        <a:buFont typeface="StarSymbol"/>
        <a:buBlip>
          <a:blip r:embed="rId16"/>
        </a:buBlip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60413" indent="-250825" algn="l" defTabSz="406400" rtl="0" eaLnBrk="0" fontAlgn="base" hangingPunct="0">
        <a:lnSpc>
          <a:spcPct val="107000"/>
        </a:lnSpc>
        <a:spcBef>
          <a:spcPct val="0"/>
        </a:spcBef>
        <a:spcAft>
          <a:spcPts val="1038"/>
        </a:spcAft>
        <a:buClr>
          <a:srgbClr val="000000"/>
        </a:buClr>
        <a:buSzPct val="75000"/>
        <a:buFont typeface="Symbol" pitchFamily="18" charset="2"/>
        <a:buChar char=""/>
        <a:defRPr sz="2500">
          <a:solidFill>
            <a:srgbClr val="000000"/>
          </a:solidFill>
          <a:latin typeface="+mn-lt"/>
          <a:cs typeface="+mn-cs"/>
        </a:defRPr>
      </a:lvl2pPr>
      <a:lvl3pPr marL="1152525" indent="-192088" algn="l" defTabSz="406400" rtl="0" eaLnBrk="0" fontAlgn="base" hangingPunct="0">
        <a:lnSpc>
          <a:spcPct val="107000"/>
        </a:lnSpc>
        <a:spcBef>
          <a:spcPct val="0"/>
        </a:spcBef>
        <a:spcAft>
          <a:spcPts val="775"/>
        </a:spcAft>
        <a:buClr>
          <a:srgbClr val="000000"/>
        </a:buClr>
        <a:buSzPct val="45000"/>
        <a:buFont typeface="Wingdings" pitchFamily="2" charset="2"/>
        <a:buChar char=""/>
        <a:defRPr sz="2200">
          <a:solidFill>
            <a:srgbClr val="000000"/>
          </a:solidFill>
          <a:latin typeface="+mn-lt"/>
          <a:cs typeface="+mn-cs"/>
        </a:defRPr>
      </a:lvl3pPr>
      <a:lvl4pPr marL="1544638" indent="-174625" algn="l" defTabSz="406400" rtl="0" eaLnBrk="0" fontAlgn="base" hangingPunct="0">
        <a:lnSpc>
          <a:spcPct val="107000"/>
        </a:lnSpc>
        <a:spcBef>
          <a:spcPct val="0"/>
        </a:spcBef>
        <a:spcAft>
          <a:spcPts val="52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+mn-lt"/>
          <a:cs typeface="+mn-cs"/>
        </a:defRPr>
      </a:lvl4pPr>
      <a:lvl5pPr marL="1936750" indent="-174625" algn="l" defTabSz="406400" rtl="0" eaLnBrk="0" fontAlgn="base" hangingPunct="0">
        <a:lnSpc>
          <a:spcPct val="107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cs typeface="+mn-cs"/>
        </a:defRPr>
      </a:lvl5pPr>
      <a:lvl6pPr marL="2393950" indent="-174625" algn="l" defTabSz="406400" rtl="0" eaLnBrk="0" fontAlgn="base" hangingPunct="0">
        <a:lnSpc>
          <a:spcPct val="107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cs typeface="+mn-cs"/>
        </a:defRPr>
      </a:lvl6pPr>
      <a:lvl7pPr marL="2851150" indent="-174625" algn="l" defTabSz="406400" rtl="0" eaLnBrk="0" fontAlgn="base" hangingPunct="0">
        <a:lnSpc>
          <a:spcPct val="107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cs typeface="+mn-cs"/>
        </a:defRPr>
      </a:lvl7pPr>
      <a:lvl8pPr marL="3308350" indent="-174625" algn="l" defTabSz="406400" rtl="0" eaLnBrk="0" fontAlgn="base" hangingPunct="0">
        <a:lnSpc>
          <a:spcPct val="107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cs typeface="+mn-cs"/>
        </a:defRPr>
      </a:lvl8pPr>
      <a:lvl9pPr marL="3765550" indent="-174625" algn="l" defTabSz="406400" rtl="0" eaLnBrk="0" fontAlgn="base" hangingPunct="0">
        <a:lnSpc>
          <a:spcPct val="107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4282" y="2000240"/>
            <a:ext cx="8669338" cy="1728787"/>
          </a:xfr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4000" dirty="0" smtClean="0"/>
              <a:t>Введение в профессию</a:t>
            </a:r>
            <a:br>
              <a:rPr lang="ru-RU" sz="4000" dirty="0" smtClean="0"/>
            </a:br>
            <a:r>
              <a:rPr lang="ru-RU" sz="4000" dirty="0" smtClean="0"/>
              <a:t> или</a:t>
            </a:r>
            <a:br>
              <a:rPr lang="ru-RU" sz="4000" dirty="0" smtClean="0"/>
            </a:br>
            <a:r>
              <a:rPr lang="ru-RU" sz="4000" dirty="0" smtClean="0"/>
              <a:t>Как стать 1С-ником</a:t>
            </a:r>
            <a:endParaRPr lang="en-GB" sz="4000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5500694" y="4429132"/>
            <a:ext cx="3643306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663300"/>
                </a:solidFill>
              </a:rPr>
              <a:t>Менеджер по персоналу</a:t>
            </a:r>
            <a:r>
              <a:rPr lang="en-US" sz="2000" b="1" dirty="0">
                <a:solidFill>
                  <a:srgbClr val="663300"/>
                </a:solidFill>
              </a:rPr>
              <a:t/>
            </a:r>
            <a:br>
              <a:rPr lang="en-US" sz="2000" b="1" dirty="0">
                <a:solidFill>
                  <a:srgbClr val="663300"/>
                </a:solidFill>
              </a:rPr>
            </a:br>
            <a:r>
              <a:rPr lang="ru-RU" sz="2000" b="1" dirty="0">
                <a:solidFill>
                  <a:srgbClr val="663300"/>
                </a:solidFill>
              </a:rPr>
              <a:t>ООО «Софт-Юнион»</a:t>
            </a:r>
            <a:r>
              <a:rPr lang="ru-RU" sz="2200" b="1" dirty="0">
                <a:solidFill>
                  <a:srgbClr val="663300"/>
                </a:solidFill>
              </a:rPr>
              <a:t/>
            </a:r>
            <a:br>
              <a:rPr lang="ru-RU" sz="2200" b="1" dirty="0">
                <a:solidFill>
                  <a:srgbClr val="663300"/>
                </a:solidFill>
              </a:rPr>
            </a:br>
            <a:r>
              <a:rPr lang="ru-RU" sz="2400" b="1" dirty="0">
                <a:solidFill>
                  <a:srgbClr val="663300"/>
                </a:solidFill>
              </a:rPr>
              <a:t>Елена Жарикова</a:t>
            </a:r>
            <a:r>
              <a:rPr lang="ru-RU" sz="2200" b="1" dirty="0">
                <a:solidFill>
                  <a:srgbClr val="663300"/>
                </a:solidFill>
              </a:rPr>
              <a:t/>
            </a:r>
            <a:br>
              <a:rPr lang="ru-RU" sz="2200" b="1" dirty="0">
                <a:solidFill>
                  <a:srgbClr val="663300"/>
                </a:solidFill>
              </a:rPr>
            </a:br>
            <a:endParaRPr lang="ru-RU" sz="2200" b="1" dirty="0" smtClean="0">
              <a:solidFill>
                <a:srgbClr val="6633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200" b="1" i="1" dirty="0" smtClean="0">
                <a:solidFill>
                  <a:srgbClr val="663300"/>
                </a:solidFill>
              </a:rPr>
              <a:t>13 </a:t>
            </a:r>
            <a:r>
              <a:rPr lang="ru-RU" sz="2200" b="1" i="1" dirty="0">
                <a:solidFill>
                  <a:srgbClr val="663300"/>
                </a:solidFill>
              </a:rPr>
              <a:t>ноября </a:t>
            </a:r>
            <a:r>
              <a:rPr lang="ru-RU" sz="2200" b="1" i="1" dirty="0" smtClean="0">
                <a:solidFill>
                  <a:srgbClr val="663300"/>
                </a:solidFill>
              </a:rPr>
              <a:t>2014 </a:t>
            </a:r>
            <a:r>
              <a:rPr lang="ru-RU" sz="2200" b="1" i="1" dirty="0">
                <a:solidFill>
                  <a:srgbClr val="663300"/>
                </a:solidFill>
              </a:rPr>
              <a:t>г.</a:t>
            </a:r>
            <a:endParaRPr lang="ru-RU" sz="2200" b="1" dirty="0">
              <a:solidFill>
                <a:srgbClr val="663300"/>
              </a:solidFill>
            </a:endParaRPr>
          </a:p>
        </p:txBody>
      </p:sp>
      <p:pic>
        <p:nvPicPr>
          <p:cNvPr id="38914" name="Picture 2" descr="http://www.lider1c.ru/images/stories/obuchenie%2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071942"/>
            <a:ext cx="1863437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28" y="2000240"/>
            <a:ext cx="6372225" cy="701675"/>
          </a:xfrm>
        </p:spPr>
        <p:txBody>
          <a:bodyPr lIns="0" tIns="0" rIns="0" bIns="0"/>
          <a:lstStyle/>
          <a:p>
            <a:pPr eaLnBrk="1">
              <a:lnSpc>
                <a:spcPct val="42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  <a:tab pos="8535988" algn="l"/>
              </a:tabLst>
            </a:pPr>
            <a:r>
              <a:rPr lang="ru-RU" sz="4200" dirty="0" smtClean="0"/>
              <a:t>Кто такой 1С-ник </a:t>
            </a:r>
            <a:endParaRPr lang="en-GB" sz="4200" dirty="0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44" y="2857496"/>
            <a:ext cx="8812213" cy="3205162"/>
          </a:xfrm>
        </p:spPr>
        <p:txBody>
          <a:bodyPr lIns="0" tIns="0" rIns="0" bIns="0"/>
          <a:lstStyle/>
          <a:p>
            <a:pPr marL="371475" indent="-277813" eaLnBrk="1">
              <a:lnSpc>
                <a:spcPct val="100000"/>
              </a:lnSpc>
              <a:buSzPct val="51000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600" dirty="0" smtClean="0"/>
              <a:t>это человек, преданный своему делу, с базовым техническим или бухгалтерским образованием</a:t>
            </a:r>
          </a:p>
          <a:p>
            <a:pPr marL="371475" indent="-277813" eaLnBrk="1">
              <a:lnSpc>
                <a:spcPct val="100000"/>
              </a:lnSpc>
              <a:buSzPct val="51000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600" dirty="0" smtClean="0"/>
              <a:t>имеющий обширную теоретическую базу </a:t>
            </a:r>
            <a:r>
              <a:rPr lang="ru-RU" sz="1600" dirty="0" smtClean="0"/>
              <a:t>(основы бухгалтерского, управленческого и налогового учета) </a:t>
            </a:r>
          </a:p>
          <a:p>
            <a:pPr marL="371475" indent="-277813" eaLnBrk="1">
              <a:lnSpc>
                <a:spcPct val="100000"/>
              </a:lnSpc>
              <a:buSzPct val="51000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600" dirty="0" smtClean="0"/>
              <a:t>обладающий практическими знаниями по использованию программ 1С </a:t>
            </a:r>
            <a:r>
              <a:rPr lang="ru-RU" sz="1600" dirty="0" smtClean="0"/>
              <a:t>(настройка, сопровождение, администрирование типовых и нетиповых конфигураций на базе                      различных версий 1С)</a:t>
            </a:r>
          </a:p>
          <a:p>
            <a:pPr marL="371475" indent="-277813" eaLnBrk="1">
              <a:lnSpc>
                <a:spcPct val="100000"/>
              </a:lnSpc>
              <a:buSzPct val="51000"/>
              <a:buNone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endParaRPr lang="en-GB" sz="25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1142984"/>
            <a:ext cx="3929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Бухгалтерия  будет  всегда  и  с  ними программисты  1С!   Так что вперед! </a:t>
            </a:r>
            <a:endParaRPr lang="ru-RU" sz="1600" dirty="0"/>
          </a:p>
        </p:txBody>
      </p:sp>
      <p:pic>
        <p:nvPicPr>
          <p:cNvPr id="9" name="Рисунок 8" descr="http://t1.gstatic.com/images?q=tbn:ANd9GcS7Hmd6U4fCnlXGm4ZCuhRd6Fsk4rDSdNabuMcCk7KZDvcaADHPeQ"/>
          <p:cNvPicPr/>
          <p:nvPr/>
        </p:nvPicPr>
        <p:blipFill>
          <a:blip r:embed="rId4"/>
          <a:srcRect r="57459"/>
          <a:stretch>
            <a:fillRect/>
          </a:stretch>
        </p:blipFill>
        <p:spPr bwMode="auto">
          <a:xfrm>
            <a:off x="8242867" y="4357694"/>
            <a:ext cx="901133" cy="216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00232" y="2214554"/>
            <a:ext cx="4572000" cy="503237"/>
          </a:xfrm>
        </p:spPr>
        <p:txBody>
          <a:bodyPr lIns="0" tIns="0" rIns="0" bIns="0"/>
          <a:lstStyle/>
          <a:p>
            <a:pPr eaLnBrk="1">
              <a:lnSpc>
                <a:spcPct val="42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  <a:tab pos="8535988" algn="l"/>
              </a:tabLst>
            </a:pPr>
            <a:r>
              <a:rPr lang="ru-RU" sz="4200" dirty="0" smtClean="0"/>
              <a:t>План действий</a:t>
            </a:r>
            <a:endParaRPr lang="en-GB" sz="4200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44" y="3143224"/>
            <a:ext cx="9001156" cy="3714776"/>
          </a:xfrm>
        </p:spPr>
        <p:txBody>
          <a:bodyPr lIns="0" tIns="0" rIns="0" bIns="0"/>
          <a:lstStyle/>
          <a:p>
            <a:pPr marL="550862" indent="-457200" eaLnBrk="1">
              <a:lnSpc>
                <a:spcPct val="100000"/>
              </a:lnSpc>
              <a:buSzPct val="51000"/>
              <a:buFont typeface="+mj-lt"/>
              <a:buAutoNum type="arabicPeriod"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800" b="1" dirty="0" smtClean="0"/>
              <a:t>Цель – 1С-ник!                                           </a:t>
            </a:r>
            <a:r>
              <a:rPr lang="ru-RU" sz="1800" dirty="0" smtClean="0"/>
              <a:t>Обязательно выбираем конфигурацию!</a:t>
            </a:r>
          </a:p>
          <a:p>
            <a:pPr marL="550862" indent="-457200" eaLnBrk="1">
              <a:lnSpc>
                <a:spcPct val="100000"/>
              </a:lnSpc>
              <a:buSzPct val="51000"/>
              <a:buFont typeface="+mj-lt"/>
              <a:buAutoNum type="arabicPeriod"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800" b="1" dirty="0" smtClean="0"/>
              <a:t>Не терять время!</a:t>
            </a:r>
          </a:p>
          <a:p>
            <a:pPr marL="550862" indent="-457200" eaLnBrk="1">
              <a:lnSpc>
                <a:spcPct val="100000"/>
              </a:lnSpc>
              <a:buSzPct val="51000"/>
              <a:buFont typeface="+mj-lt"/>
              <a:buAutoNum type="arabicPeriod"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endParaRPr lang="ru-RU" sz="500" b="1" dirty="0" smtClean="0"/>
          </a:p>
          <a:p>
            <a:pPr marL="550862" indent="-457200" eaLnBrk="1">
              <a:lnSpc>
                <a:spcPct val="100000"/>
              </a:lnSpc>
              <a:buSzPct val="51000"/>
              <a:buFont typeface="+mj-lt"/>
              <a:buAutoNum type="arabicPeriod"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800" b="1" dirty="0" smtClean="0"/>
              <a:t>Учиться, учиться, учиться!</a:t>
            </a:r>
          </a:p>
          <a:p>
            <a:pPr marL="550862" indent="-457200" eaLnBrk="1">
              <a:lnSpc>
                <a:spcPct val="100000"/>
              </a:lnSpc>
              <a:buSzPct val="51000"/>
              <a:buFont typeface="+mj-lt"/>
              <a:buAutoNum type="arabicPeriod"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endParaRPr lang="ru-RU" sz="500" b="1" dirty="0" smtClean="0"/>
          </a:p>
          <a:p>
            <a:pPr marL="550862" indent="-457200" eaLnBrk="1">
              <a:lnSpc>
                <a:spcPct val="100000"/>
              </a:lnSpc>
              <a:buSzPct val="51000"/>
              <a:buFont typeface="+mj-lt"/>
              <a:buAutoNum type="arabicPeriod"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800" b="1" dirty="0" smtClean="0"/>
              <a:t>Практика, трудоустройство</a:t>
            </a:r>
          </a:p>
          <a:p>
            <a:pPr marL="550862" indent="-457200" eaLnBrk="1">
              <a:lnSpc>
                <a:spcPct val="100000"/>
              </a:lnSpc>
              <a:buSzPct val="51000"/>
              <a:buNone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endParaRPr lang="ru-RU" sz="1000" b="1" dirty="0" smtClean="0"/>
          </a:p>
          <a:p>
            <a:pPr marL="371475" indent="-277813" eaLnBrk="1">
              <a:lnSpc>
                <a:spcPct val="76000"/>
              </a:lnSpc>
              <a:buSzPct val="51000"/>
              <a:buNone/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endParaRPr lang="en-GB" sz="2500" b="1" dirty="0" smtClean="0"/>
          </a:p>
        </p:txBody>
      </p:sp>
      <p:pic>
        <p:nvPicPr>
          <p:cNvPr id="34821" name="Picture 5" descr="http://edu.1c.ru/dist-training/sheme_1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8630" y="2143116"/>
            <a:ext cx="4035370" cy="264320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572000" y="100010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Не медлите, скорее идите на работу во </a:t>
            </a:r>
            <a:r>
              <a:rPr lang="ru-RU" sz="1600" dirty="0" err="1" smtClean="0"/>
              <a:t>Франчайзи</a:t>
            </a:r>
            <a:r>
              <a:rPr lang="ru-RU" sz="1600" dirty="0" smtClean="0"/>
              <a:t> – это самый лучший способ стать хорошим  программистом 1С!</a:t>
            </a:r>
            <a:endParaRPr lang="ru-RU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287463"/>
            <a:ext cx="9001156" cy="701675"/>
          </a:xfrm>
        </p:spPr>
        <p:txBody>
          <a:bodyPr lIns="0" tIns="0" rIns="0" bIns="0"/>
          <a:lstStyle/>
          <a:p>
            <a:pPr eaLnBrk="1">
              <a:lnSpc>
                <a:spcPct val="42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  <a:tab pos="8535988" algn="l"/>
              </a:tabLst>
            </a:pPr>
            <a:r>
              <a:rPr lang="ru-RU" sz="4200" dirty="0" smtClean="0"/>
              <a:t>Особенности профессии</a:t>
            </a:r>
            <a:endParaRPr lang="en-GB" sz="4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2844" y="2000240"/>
            <a:ext cx="866936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71475" indent="-277813" defTabSz="406400" hangingPunct="0">
              <a:spcAft>
                <a:spcPts val="1288"/>
              </a:spcAft>
              <a:buClr>
                <a:srgbClr val="000000"/>
              </a:buClr>
              <a:buSzPct val="51000"/>
              <a:buFont typeface="StarSymbol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ahoma" pitchFamily="34" charset="0"/>
              </a:rPr>
              <a:t>Плюсы и минусы профессии</a:t>
            </a:r>
            <a:endParaRPr lang="ru-RU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marL="371475" indent="-277813" defTabSz="406400" hangingPunct="0">
              <a:spcAft>
                <a:spcPts val="1288"/>
              </a:spcAft>
              <a:buClr>
                <a:srgbClr val="000000"/>
              </a:buClr>
              <a:buSzPct val="51000"/>
              <a:buFont typeface="StarSymbol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ahoma" pitchFamily="34" charset="0"/>
              </a:rPr>
              <a:t>Место работы </a:t>
            </a:r>
            <a:endParaRPr lang="en-GB" sz="2800" b="1" dirty="0">
              <a:solidFill>
                <a:srgbClr val="000000"/>
              </a:solidFill>
              <a:latin typeface="Tahoma" pitchFamily="34" charset="0"/>
            </a:endParaRPr>
          </a:p>
          <a:p>
            <a:pPr marL="371475" indent="-277813" defTabSz="406400" hangingPunct="0">
              <a:spcAft>
                <a:spcPts val="600"/>
              </a:spcAft>
              <a:buClr>
                <a:srgbClr val="000000"/>
              </a:buClr>
              <a:buSzPct val="51000"/>
              <a:buFont typeface="StarSymbol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ahoma" pitchFamily="34" charset="0"/>
              </a:rPr>
              <a:t>Важные качества:</a:t>
            </a:r>
          </a:p>
          <a:p>
            <a:pPr marL="371475" indent="-277813" defTabSz="406400" hangingPunct="0">
              <a:spcAft>
                <a:spcPts val="0"/>
              </a:spcAft>
              <a:buClr>
                <a:srgbClr val="000000"/>
              </a:buClr>
              <a:buSzPct val="51000"/>
              <a:buFont typeface="StarSymbol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1400" dirty="0" smtClean="0"/>
              <a:t>наличие образования в сфере ИТ, бухгалтерии и финансов; </a:t>
            </a:r>
          </a:p>
          <a:p>
            <a:pPr marL="371475" indent="-277813" defTabSz="406400" hangingPunct="0">
              <a:spcAft>
                <a:spcPts val="0"/>
              </a:spcAft>
              <a:buClr>
                <a:srgbClr val="000000"/>
              </a:buClr>
              <a:buSzPct val="51000"/>
              <a:buFont typeface="StarSymbol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1400" dirty="0" smtClean="0"/>
              <a:t>понимание системы бухгалтерского учета, основ и принципов ведения бухгалтерии; </a:t>
            </a:r>
          </a:p>
          <a:p>
            <a:pPr marL="371475" indent="-277813" defTabSz="406400" hangingPunct="0">
              <a:spcAft>
                <a:spcPts val="0"/>
              </a:spcAft>
              <a:buClr>
                <a:srgbClr val="000000"/>
              </a:buClr>
              <a:buSzPct val="51000"/>
              <a:buFont typeface="StarSymbol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1400" dirty="0" smtClean="0"/>
              <a:t>умение настраивать и перерабатывать 1С под требования ведения учета в конкретной организации </a:t>
            </a:r>
          </a:p>
          <a:p>
            <a:pPr marL="371475" indent="-277813" defTabSz="406400" hangingPunct="0">
              <a:spcAft>
                <a:spcPts val="0"/>
              </a:spcAft>
              <a:buClr>
                <a:srgbClr val="000000"/>
              </a:buClr>
              <a:buSzPct val="51000"/>
              <a:buFont typeface="StarSymbol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endParaRPr lang="ru-RU" sz="800" b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marL="371475" indent="-277813" defTabSz="406400" hangingPunct="0">
              <a:spcAft>
                <a:spcPts val="1288"/>
              </a:spcAft>
              <a:buClr>
                <a:srgbClr val="000000"/>
              </a:buClr>
              <a:buSzPct val="51000"/>
              <a:buFont typeface="StarSymbol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ahoma" pitchFamily="34" charset="0"/>
              </a:rPr>
              <a:t>Где учат</a:t>
            </a:r>
          </a:p>
          <a:p>
            <a:pPr marL="371475" indent="-277813" defTabSz="406400" hangingPunct="0">
              <a:spcAft>
                <a:spcPts val="1288"/>
              </a:spcAft>
              <a:buClr>
                <a:srgbClr val="000000"/>
              </a:buClr>
              <a:buSzPct val="51000"/>
              <a:buFont typeface="StarSymbol"/>
              <a:buBlip>
                <a:blip r:embed="rId3"/>
              </a:buBlip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6338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  <a:tab pos="8535988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ahoma" pitchFamily="34" charset="0"/>
              </a:rPr>
              <a:t>Оплата труда</a:t>
            </a:r>
            <a:endParaRPr lang="en-GB" sz="2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9" name="Рисунок 8" descr="http://garant1c.ru/img/master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4643446"/>
            <a:ext cx="185735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57158" y="2000240"/>
            <a:ext cx="8367742" cy="177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39" tIns="42452" rIns="81639" bIns="42452">
            <a:spAutoFit/>
          </a:bodyPr>
          <a:lstStyle/>
          <a:p>
            <a:pPr algn="ctr">
              <a:buClr>
                <a:srgbClr val="663300"/>
              </a:buCl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4000" b="1" dirty="0">
                <a:solidFill>
                  <a:srgbClr val="663300"/>
                </a:solidFill>
                <a:latin typeface="Tahoma" pitchFamily="34" charset="0"/>
              </a:rPr>
              <a:t>Спасибо за внимание</a:t>
            </a:r>
            <a:r>
              <a:rPr lang="en-GB" sz="4000" b="1" dirty="0" smtClean="0">
                <a:solidFill>
                  <a:srgbClr val="663300"/>
                </a:solidFill>
                <a:latin typeface="Tahoma" pitchFamily="34" charset="0"/>
              </a:rPr>
              <a:t>!</a:t>
            </a:r>
            <a:endParaRPr lang="ru-RU" sz="4000" b="1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ctr">
              <a:buClr>
                <a:srgbClr val="663300"/>
              </a:buCl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ru-RU" sz="3000" b="1" dirty="0" smtClean="0">
              <a:solidFill>
                <a:srgbClr val="663300"/>
              </a:solidFill>
              <a:latin typeface="Tahoma" pitchFamily="34" charset="0"/>
            </a:endParaRPr>
          </a:p>
          <a:p>
            <a:pPr algn="ctr">
              <a:buClr>
                <a:srgbClr val="663300"/>
              </a:buCl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sz="4000" b="1" dirty="0" smtClean="0">
                <a:solidFill>
                  <a:srgbClr val="663300"/>
                </a:solidFill>
                <a:latin typeface="Tahoma" pitchFamily="34" charset="0"/>
              </a:rPr>
              <a:t>Удачи в обучении!</a:t>
            </a:r>
            <a:endParaRPr lang="en-GB" sz="4000" b="1" dirty="0">
              <a:solidFill>
                <a:srgbClr val="663300"/>
              </a:solidFill>
              <a:latin typeface="Tahoma" pitchFamily="34" charset="0"/>
            </a:endParaRPr>
          </a:p>
        </p:txBody>
      </p:sp>
      <p:pic>
        <p:nvPicPr>
          <p:cNvPr id="53250" name="Picture 2" descr="http://www.intechsoft.ru/Obuchenie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71942"/>
            <a:ext cx="1665055" cy="1352858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500694" y="5000636"/>
            <a:ext cx="364330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dirty="0">
                <a:solidFill>
                  <a:srgbClr val="663300"/>
                </a:solidFill>
              </a:rPr>
              <a:t>Менеджер по персоналу</a:t>
            </a:r>
            <a:r>
              <a:rPr lang="en-US" sz="2200" b="1" dirty="0">
                <a:solidFill>
                  <a:srgbClr val="663300"/>
                </a:solidFill>
              </a:rPr>
              <a:t/>
            </a:r>
            <a:br>
              <a:rPr lang="en-US" sz="2200" b="1" dirty="0">
                <a:solidFill>
                  <a:srgbClr val="663300"/>
                </a:solidFill>
              </a:rPr>
            </a:br>
            <a:r>
              <a:rPr lang="ru-RU" sz="2200" b="1" dirty="0">
                <a:solidFill>
                  <a:srgbClr val="663300"/>
                </a:solidFill>
              </a:rPr>
              <a:t>ООО «Софт-Юнион»</a:t>
            </a:r>
            <a:br>
              <a:rPr lang="ru-RU" sz="2200" b="1" dirty="0">
                <a:solidFill>
                  <a:srgbClr val="663300"/>
                </a:solidFill>
              </a:rPr>
            </a:br>
            <a:r>
              <a:rPr lang="ru-RU" sz="2200" b="1" dirty="0">
                <a:solidFill>
                  <a:srgbClr val="663300"/>
                </a:solidFill>
              </a:rPr>
              <a:t>Елена Жарикова</a:t>
            </a:r>
            <a:br>
              <a:rPr lang="ru-RU" sz="2200" b="1" dirty="0">
                <a:solidFill>
                  <a:srgbClr val="663300"/>
                </a:solidFill>
              </a:rPr>
            </a:br>
            <a:endParaRPr lang="ru-RU" sz="2200" b="1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Тема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1">
      <a:majorFont>
        <a:latin typeface="Arial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ahoma" pitchFamily="34" charset="0"/>
          </a:defRPr>
        </a:defPPr>
      </a:lstStyle>
    </a:lnDef>
  </a:objectDefaults>
  <a:extraClrSchemeLst>
    <a:extraClrScheme>
      <a:clrScheme name="Тема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12343</TotalTime>
  <Words>142</Words>
  <Application>Microsoft Office PowerPoint</Application>
  <PresentationFormat>Экран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Тема1</vt:lpstr>
      <vt:lpstr>Рисунок Paintbrush</vt:lpstr>
      <vt:lpstr>Введение в профессию  или Как стать 1С-ником</vt:lpstr>
      <vt:lpstr>Кто такой 1С-ник </vt:lpstr>
      <vt:lpstr>План действий</vt:lpstr>
      <vt:lpstr>Особенности профессии</vt:lpstr>
      <vt:lpstr>Слайд 5</vt:lpstr>
    </vt:vector>
  </TitlesOfParts>
  <Company>ООО "Харитонов и Партнеры"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в бухгалтерском учете и налогообложении</dc:title>
  <dc:creator>Харитонов С.А.</dc:creator>
  <cp:lastModifiedBy>lena</cp:lastModifiedBy>
  <cp:revision>840</cp:revision>
  <dcterms:created xsi:type="dcterms:W3CDTF">2003-01-24T06:40:29Z</dcterms:created>
  <dcterms:modified xsi:type="dcterms:W3CDTF">2014-10-31T10:14:29Z</dcterms:modified>
</cp:coreProperties>
</file>