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3" r:id="rId3"/>
    <p:sldId id="284" r:id="rId4"/>
    <p:sldId id="289" r:id="rId5"/>
    <p:sldId id="288" r:id="rId6"/>
    <p:sldId id="285" r:id="rId7"/>
    <p:sldId id="291" r:id="rId8"/>
    <p:sldId id="292" r:id="rId9"/>
    <p:sldId id="297" r:id="rId10"/>
    <p:sldId id="296" r:id="rId11"/>
    <p:sldId id="298" r:id="rId12"/>
    <p:sldId id="299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ерцалова Светлана Александровна" initials="МС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4705" autoAdjust="0"/>
  </p:normalViewPr>
  <p:slideViewPr>
    <p:cSldViewPr snapToGrid="0">
      <p:cViewPr>
        <p:scale>
          <a:sx n="40" d="100"/>
          <a:sy n="40" d="100"/>
        </p:scale>
        <p:origin x="-1938" y="-1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6A739-EC30-480E-B382-E0AA70657CB8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D83D8-A239-4297-A8C7-A5540C10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C0E8-E094-4928-ADA3-19A3CA9EF66C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9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8972-694F-4AB8-BE85-B15BAE9D0459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8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614-CA66-413A-9F62-3D2B42DA12D4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5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88C-2E05-4E31-B049-746CD4FFE970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1B1E-B0B7-47BE-9132-F84597B340A5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9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E8F-2348-4602-ADC8-BED34E10D97A}" type="datetime1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4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FB0-1C18-4A88-895C-4DCCED516EC6}" type="datetime1">
              <a:rPr lang="ru-RU" smtClean="0"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3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4878-24D5-40F6-9503-B9749D3703D4}" type="datetime1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2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73E6-E239-4396-A178-2FFB491BB186}" type="datetime1">
              <a:rPr lang="ru-RU" smtClean="0"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2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56A9-252F-4C0A-A6D3-DD796A450981}" type="datetime1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564D-9BA7-4F6A-9A44-92ED5627774F}" type="datetime1">
              <a:rPr lang="ru-RU" smtClean="0"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1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3DAA-054D-45CC-BBA3-3D82E7321EE3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F27C-8C03-418C-A69A-58EB6F2A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8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/>
          <a:srcRect l="13440" t="38197" r="33179" b="51300"/>
          <a:stretch>
            <a:fillRect/>
          </a:stretch>
        </p:blipFill>
        <p:spPr bwMode="auto">
          <a:xfrm>
            <a:off x="7997825" y="6056313"/>
            <a:ext cx="37861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8051800" y="3586163"/>
            <a:ext cx="3732213" cy="247808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b="1" dirty="0" smtClean="0">
              <a:solidFill>
                <a:srgbClr val="17375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2320" y="365125"/>
            <a:ext cx="10571480" cy="48831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+mn-lt"/>
              </a:rPr>
              <a:t>Бонусы и поощрения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411789"/>
              </p:ext>
            </p:extLst>
          </p:nvPr>
        </p:nvGraphicFramePr>
        <p:xfrm>
          <a:off x="817880" y="1148082"/>
          <a:ext cx="10515600" cy="548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4455160"/>
                <a:gridCol w="2555240"/>
              </a:tblGrid>
              <a:tr h="376901">
                <a:tc>
                  <a:txBody>
                    <a:bodyPr/>
                    <a:lstStyle/>
                    <a:p>
                      <a:r>
                        <a:rPr lang="ru-RU" dirty="0" smtClean="0"/>
                        <a:t>Бонус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929346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 13-ой и 14-ой з/п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 дополнительной з/п (от 1 до 1,85)</a:t>
                      </a:r>
                      <a:endParaRPr lang="ru-RU" dirty="0"/>
                    </a:p>
                  </a:txBody>
                  <a:tcPr/>
                </a:tc>
              </a:tr>
              <a:tr h="650542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 квартальной премии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Выплачивается </a:t>
                      </a:r>
                    </a:p>
                    <a:p>
                      <a:r>
                        <a:rPr lang="ru-RU" dirty="0" smtClean="0"/>
                        <a:t>1р./3 мес. </a:t>
                      </a:r>
                      <a:endParaRPr lang="ru-RU" dirty="0"/>
                    </a:p>
                  </a:txBody>
                  <a:tcPr/>
                </a:tc>
              </a:tr>
              <a:tr h="650542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Премия «Лучший сотрудник года»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Выплачивается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1р./год</a:t>
                      </a:r>
                      <a:endParaRPr lang="ru-RU" dirty="0"/>
                    </a:p>
                  </a:txBody>
                  <a:tcPr/>
                </a:tc>
              </a:tr>
              <a:tr h="650542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Новогодние подарки (детям и взрослым)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</a:tr>
              <a:tr h="92934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Предоставление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путёвок с частичной</a:t>
                      </a:r>
                      <a:r>
                        <a:rPr lang="ru-RU" baseline="0" dirty="0" smtClean="0"/>
                        <a:t> оплатой в санатории и дома отдыха на море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Июнь-сентябрь</a:t>
                      </a:r>
                      <a:endParaRPr lang="ru-RU" dirty="0"/>
                    </a:p>
                  </a:txBody>
                  <a:tcPr/>
                </a:tc>
              </a:tr>
              <a:tr h="650542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Компенсация питания в заводской столовой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каждый рабочий день</a:t>
                      </a:r>
                      <a:endParaRPr lang="ru-RU" dirty="0"/>
                    </a:p>
                  </a:txBody>
                  <a:tcPr/>
                </a:tc>
              </a:tr>
              <a:tr h="650542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Доставка</a:t>
                      </a:r>
                      <a:r>
                        <a:rPr lang="ru-RU" baseline="0" dirty="0" smtClean="0"/>
                        <a:t> персонала на фабрику и обратно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Ежедневно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 descr="C:\Users\mertsalova_sa\AppData\Local\Microsoft\Windows\Temporary Internet Files\Content.IE5\RY4NJPDV\School-Bus-Clip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71" y="6022878"/>
            <a:ext cx="944880" cy="6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rtsalova_sa\AppData\Local\Microsoft\Windows\Temporary Internet Files\Content.IE5\RY4NJPDV\mzl.xifmjvz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4" y="5327919"/>
            <a:ext cx="803116" cy="7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53" y="4477988"/>
            <a:ext cx="1195912" cy="84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mertsalova_sa\AppData\Local\Microsoft\Windows\Temporary Internet Files\Content.IE5\RY4NJPDV\cc-library01000434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0" y="3683893"/>
            <a:ext cx="1166593" cy="101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71" y="3158410"/>
            <a:ext cx="911628" cy="72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65" y="2406349"/>
            <a:ext cx="899506" cy="76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21" y="1489310"/>
            <a:ext cx="1048044" cy="91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2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620692" cy="67056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Миссия компании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402080"/>
            <a:ext cx="3932237" cy="4466908"/>
          </a:xfrm>
        </p:spPr>
        <p:txBody>
          <a:bodyPr>
            <a:normAutofit/>
          </a:bodyPr>
          <a:lstStyle/>
          <a:p>
            <a:endParaRPr lang="ru-RU" sz="2400" i="1" dirty="0" smtClean="0">
              <a:solidFill>
                <a:srgbClr val="7D7D7D"/>
              </a:solidFill>
              <a:latin typeface="Arial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Arial"/>
              </a:rPr>
              <a:t>Откройте для себя KERAMA MARAZZI и убедитесь в главном: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"/>
              </a:rPr>
              <a:t>Весь мир перед Вами, весь мир у Ваших ног.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68" y="1350645"/>
            <a:ext cx="2396172" cy="23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754" y="2799714"/>
            <a:ext cx="2376806" cy="238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720" y="3993197"/>
            <a:ext cx="2275839" cy="237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6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8037"/>
          </a:xfrm>
        </p:spPr>
        <p:txBody>
          <a:bodyPr>
            <a:normAutofit/>
          </a:bodyPr>
          <a:lstStyle/>
          <a:p>
            <a:r>
              <a:rPr lang="ru-RU" sz="4200" i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4200" i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1950720"/>
            <a:ext cx="9611360" cy="4389120"/>
          </a:xfrm>
        </p:spPr>
        <p:txBody>
          <a:bodyPr>
            <a:noAutofit/>
          </a:bodyPr>
          <a:lstStyle/>
          <a:p>
            <a:endParaRPr lang="ru-RU" sz="4200" i="1" dirty="0" smtClean="0">
              <a:solidFill>
                <a:srgbClr val="002060"/>
              </a:solidFill>
            </a:endParaRPr>
          </a:p>
          <a:p>
            <a:r>
              <a:rPr lang="ru-RU" sz="4200" i="1" dirty="0" smtClean="0">
                <a:solidFill>
                  <a:srgbClr val="002060"/>
                </a:solidFill>
              </a:rPr>
              <a:t>Наши контакты:</a:t>
            </a:r>
          </a:p>
          <a:p>
            <a:r>
              <a:rPr lang="ru-RU" sz="4200" i="1" dirty="0" smtClean="0">
                <a:solidFill>
                  <a:srgbClr val="002060"/>
                </a:solidFill>
              </a:rPr>
              <a:t>ООО </a:t>
            </a:r>
            <a:r>
              <a:rPr lang="ru-RU" sz="4200" i="1" dirty="0">
                <a:solidFill>
                  <a:srgbClr val="002060"/>
                </a:solidFill>
              </a:rPr>
              <a:t>"</a:t>
            </a:r>
            <a:r>
              <a:rPr lang="ru-RU" sz="4200" i="1" dirty="0" err="1">
                <a:solidFill>
                  <a:srgbClr val="002060"/>
                </a:solidFill>
              </a:rPr>
              <a:t>Керама</a:t>
            </a:r>
            <a:r>
              <a:rPr lang="ru-RU" sz="4200" i="1" dirty="0">
                <a:solidFill>
                  <a:srgbClr val="002060"/>
                </a:solidFill>
              </a:rPr>
              <a:t> </a:t>
            </a:r>
            <a:r>
              <a:rPr lang="ru-RU" sz="4200" i="1" dirty="0" err="1">
                <a:solidFill>
                  <a:srgbClr val="002060"/>
                </a:solidFill>
              </a:rPr>
              <a:t>Марацци</a:t>
            </a:r>
            <a:r>
              <a:rPr lang="ru-RU" sz="4200" i="1" dirty="0">
                <a:solidFill>
                  <a:srgbClr val="002060"/>
                </a:solidFill>
              </a:rPr>
              <a:t>" </a:t>
            </a:r>
            <a:endParaRPr lang="ru-RU" sz="4200" i="1" dirty="0" smtClean="0">
              <a:solidFill>
                <a:srgbClr val="002060"/>
              </a:solidFill>
            </a:endParaRPr>
          </a:p>
          <a:p>
            <a:r>
              <a:rPr lang="ru-RU" sz="4200" i="1" dirty="0" smtClean="0">
                <a:solidFill>
                  <a:srgbClr val="002060"/>
                </a:solidFill>
              </a:rPr>
              <a:t>Тел</a:t>
            </a:r>
            <a:r>
              <a:rPr lang="ru-RU" sz="4200" i="1" dirty="0">
                <a:solidFill>
                  <a:srgbClr val="002060"/>
                </a:solidFill>
              </a:rPr>
              <a:t>. </a:t>
            </a:r>
            <a:r>
              <a:rPr lang="ru-RU" sz="4200" i="1" dirty="0" smtClean="0">
                <a:solidFill>
                  <a:srgbClr val="002060"/>
                </a:solidFill>
              </a:rPr>
              <a:t>8-</a:t>
            </a:r>
            <a:r>
              <a:rPr lang="ru-RU" sz="4400" dirty="0" smtClean="0">
                <a:solidFill>
                  <a:srgbClr val="002060"/>
                </a:solidFill>
              </a:rPr>
              <a:t>919-207-97-63</a:t>
            </a:r>
            <a:r>
              <a:rPr lang="ru-RU" sz="4400" dirty="0">
                <a:solidFill>
                  <a:srgbClr val="002060"/>
                </a:solidFill>
              </a:rPr>
              <a:t> </a:t>
            </a:r>
            <a:endParaRPr lang="ru-RU" sz="4200" i="1" dirty="0" smtClean="0">
              <a:solidFill>
                <a:srgbClr val="002060"/>
              </a:solidFill>
            </a:endParaRPr>
          </a:p>
          <a:p>
            <a:r>
              <a:rPr lang="ru-RU" sz="4200" i="1" dirty="0" smtClean="0">
                <a:solidFill>
                  <a:srgbClr val="002060"/>
                </a:solidFill>
              </a:rPr>
              <a:t>E-</a:t>
            </a:r>
            <a:r>
              <a:rPr lang="ru-RU" sz="4200" i="1" dirty="0" err="1" smtClean="0">
                <a:solidFill>
                  <a:srgbClr val="002060"/>
                </a:solidFill>
              </a:rPr>
              <a:t>mail</a:t>
            </a:r>
            <a:r>
              <a:rPr lang="ru-RU" sz="4200" i="1" dirty="0">
                <a:solidFill>
                  <a:srgbClr val="002060"/>
                </a:solidFill>
              </a:rPr>
              <a:t>: </a:t>
            </a:r>
            <a:r>
              <a:rPr lang="en-US" sz="4200" i="1" dirty="0">
                <a:solidFill>
                  <a:srgbClr val="002060"/>
                </a:solidFill>
              </a:rPr>
              <a:t>mertsalova_sa@kerama-marazzi.ru</a:t>
            </a:r>
            <a:endParaRPr lang="ru-RU" sz="4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86117" y="117346"/>
            <a:ext cx="11798187" cy="583694"/>
          </a:xfrm>
          <a:prstGeom prst="rect">
            <a:avLst/>
          </a:prstGeom>
          <a:solidFill>
            <a:srgbClr val="004586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Статус фабрики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326" y="1060057"/>
            <a:ext cx="1131833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KERAMA MARAZZI – ведущий российский производитель керамической плитки и керамического гранита с разветвленной сетью фирменной торговли в России и за рубежом. 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80370" y="6198724"/>
            <a:ext cx="349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Kerama</a:t>
            </a:r>
            <a:r>
              <a:rPr lang="en-US" dirty="0"/>
              <a:t> </a:t>
            </a:r>
            <a:r>
              <a:rPr lang="en-US" dirty="0" err="1" smtClean="0"/>
              <a:t>Marazzi</a:t>
            </a:r>
            <a:r>
              <a:rPr lang="en-US" dirty="0" smtClean="0"/>
              <a:t>, </a:t>
            </a:r>
            <a:r>
              <a:rPr lang="ru-RU" dirty="0" smtClean="0"/>
              <a:t>г. Орел</a:t>
            </a:r>
            <a:endParaRPr lang="ru-RU" dirty="0"/>
          </a:p>
        </p:txBody>
      </p:sp>
      <p:pic>
        <p:nvPicPr>
          <p:cNvPr id="6" name="Рисунок 5" descr="C:\Users\mertsalova_sa\Downloads\47f2ca9776b8b65acfcb38661d8d1c5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1" y="2060331"/>
            <a:ext cx="10344948" cy="4138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1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41720" y="1429385"/>
            <a:ext cx="518160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ru-RU" sz="2000" dirty="0" smtClean="0"/>
              <a:t>Российско-итальянское предприятие "</a:t>
            </a:r>
            <a:r>
              <a:rPr lang="ru-RU" sz="2000" dirty="0" err="1" smtClean="0"/>
              <a:t>Велор</a:t>
            </a:r>
            <a:r>
              <a:rPr lang="ru-RU" sz="2000" dirty="0" smtClean="0"/>
              <a:t>" появилось на экономической карте России в </a:t>
            </a:r>
            <a:r>
              <a:rPr lang="ru-RU" sz="2000" i="1" dirty="0" smtClean="0"/>
              <a:t>1988</a:t>
            </a:r>
            <a:r>
              <a:rPr lang="ru-RU" sz="2000" dirty="0" smtClean="0"/>
              <a:t> году. Итальянский производитель оборудования для керамической отрасли компания </a:t>
            </a:r>
            <a:r>
              <a:rPr lang="ru-RU" sz="2000" i="1" dirty="0" smtClean="0"/>
              <a:t>WELKO </a:t>
            </a:r>
            <a:r>
              <a:rPr lang="ru-RU" sz="2000" i="1" dirty="0" err="1" smtClean="0"/>
              <a:t>Industriale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S.p.A</a:t>
            </a:r>
            <a:r>
              <a:rPr lang="ru-RU" sz="2000" dirty="0" smtClean="0"/>
              <a:t>. стала учредителем завода, </a:t>
            </a:r>
            <a:r>
              <a:rPr lang="ru-RU" sz="2000" dirty="0"/>
              <a:t>расположенного в Орле</a:t>
            </a:r>
            <a:r>
              <a:rPr lang="ru-RU" sz="2000" dirty="0" smtClean="0"/>
              <a:t>.</a:t>
            </a:r>
          </a:p>
          <a:p>
            <a:pPr marL="285750" indent="-285750"/>
            <a:endParaRPr lang="ru-RU" sz="2000" dirty="0"/>
          </a:p>
          <a:p>
            <a:r>
              <a:rPr lang="ru-RU" sz="2000" dirty="0" smtClean="0"/>
              <a:t>Объединив </a:t>
            </a:r>
            <a:r>
              <a:rPr lang="ru-RU" sz="2000" dirty="0"/>
              <a:t>новейшие итальянские технологии, современные дизайнерские разработки и уникальные российские глины, завод первым вывел на рынок России продукцию, качество которой не уступает европейскому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59435"/>
          </a:xfrm>
          <a:prstGeom prst="rect">
            <a:avLst/>
          </a:prstGeom>
          <a:solidFill>
            <a:srgbClr val="004586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История фабрики и роль технологий</a:t>
            </a:r>
            <a:endParaRPr lang="en-US" sz="24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1381761"/>
            <a:ext cx="4341918" cy="420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5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328" y="365125"/>
            <a:ext cx="11133056" cy="530421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Производство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1600" y="527902"/>
            <a:ext cx="52187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ru-RU" dirty="0"/>
          </a:p>
          <a:p>
            <a:endParaRPr lang="en-US" sz="2000" i="1" dirty="0" smtClean="0"/>
          </a:p>
          <a:p>
            <a:endParaRPr lang="ru-RU" sz="2000" i="1" dirty="0" smtClean="0"/>
          </a:p>
          <a:p>
            <a:r>
              <a:rPr lang="ru-RU" sz="2000" i="1" dirty="0" smtClean="0"/>
              <a:t>Сегодня </a:t>
            </a:r>
            <a:r>
              <a:rPr lang="ru-RU" sz="2000" i="1" dirty="0"/>
              <a:t>производственный сектор KERAMA MARAZZI – это два современных предприятия. </a:t>
            </a:r>
            <a:endParaRPr lang="en-US" sz="2000" i="1" dirty="0" smtClean="0"/>
          </a:p>
          <a:p>
            <a:endParaRPr lang="en-US" sz="2000" i="1" dirty="0" smtClean="0"/>
          </a:p>
          <a:p>
            <a:r>
              <a:rPr lang="ru-RU" sz="2000" i="1" dirty="0" smtClean="0"/>
              <a:t>Головное </a:t>
            </a:r>
            <a:r>
              <a:rPr lang="ru-RU" sz="2000" i="1" dirty="0"/>
              <a:t>и самое крупное предприятие расположено в городе Орёл, а завод, специализирующийся на производстве керамического гранита, – в поселке Малино Ступинского района Московской области. </a:t>
            </a:r>
            <a:endParaRPr lang="en-US" sz="2000" i="1" dirty="0" smtClean="0"/>
          </a:p>
          <a:p>
            <a:endParaRPr lang="en-US" sz="2000" i="1" dirty="0" smtClean="0"/>
          </a:p>
          <a:p>
            <a:r>
              <a:rPr lang="ru-RU" sz="2000" i="1" dirty="0" smtClean="0"/>
              <a:t>Общий </a:t>
            </a:r>
            <a:r>
              <a:rPr lang="ru-RU" sz="2000" i="1" dirty="0"/>
              <a:t>объем производства превышает </a:t>
            </a:r>
            <a:endParaRPr lang="en-US" sz="2000" i="1" dirty="0" smtClean="0"/>
          </a:p>
          <a:p>
            <a:r>
              <a:rPr lang="ru-RU" sz="2000" i="1" dirty="0" smtClean="0"/>
              <a:t>30 </a:t>
            </a:r>
            <a:r>
              <a:rPr lang="ru-RU" sz="2000" i="1" dirty="0"/>
              <a:t>000 000 м² в </a:t>
            </a:r>
            <a:r>
              <a:rPr lang="ru-RU" sz="2000" i="1" dirty="0" smtClean="0"/>
              <a:t>год</a:t>
            </a:r>
            <a:r>
              <a:rPr lang="ru-RU" i="1" dirty="0" smtClean="0"/>
              <a:t>.</a:t>
            </a:r>
            <a:r>
              <a:rPr lang="ru-RU" i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099" y="1371600"/>
            <a:ext cx="10696821" cy="48288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1" y="1452880"/>
            <a:ext cx="5618480" cy="41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95240" cy="432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Мы производим </a:t>
            </a:r>
            <a:endParaRPr lang="ru-RU" sz="24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/>
              <a:t> </a:t>
            </a:r>
            <a:r>
              <a:rPr lang="ru-RU" sz="2400" i="1" dirty="0" smtClean="0"/>
              <a:t>керамическую плитку;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/>
              <a:t> </a:t>
            </a:r>
            <a:r>
              <a:rPr lang="ru-RU" sz="2400" i="1" dirty="0" smtClean="0"/>
              <a:t>керамический гранит;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/>
              <a:t> мозаику;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/>
              <a:t>  </a:t>
            </a:r>
            <a:r>
              <a:rPr lang="ru-RU" sz="2400" i="1" dirty="0"/>
              <a:t>тысячи декоративных </a:t>
            </a:r>
            <a:r>
              <a:rPr lang="ru-RU" sz="2400" i="1" dirty="0" smtClean="0"/>
              <a:t>элементов:</a:t>
            </a:r>
          </a:p>
          <a:p>
            <a:pPr marL="0" indent="0">
              <a:buNone/>
            </a:pPr>
            <a:r>
              <a:rPr lang="ru-RU" sz="2400" i="1" dirty="0" smtClean="0"/>
              <a:t> </a:t>
            </a:r>
            <a:r>
              <a:rPr lang="ru-RU" sz="2400" i="1" dirty="0"/>
              <a:t>вставки, панно, декоры, бордюры, «карандаши», плинтусы, ступени.</a:t>
            </a: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2" y="1715660"/>
            <a:ext cx="4523358" cy="453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59435"/>
          </a:xfrm>
          <a:prstGeom prst="rect">
            <a:avLst/>
          </a:prstGeom>
          <a:solidFill>
            <a:srgbClr val="004586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Ассортимент выпускаемой  продукции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58000" y="1605282"/>
            <a:ext cx="4409440" cy="3980496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/>
              <a:t>В настоящее время</a:t>
            </a:r>
            <a:r>
              <a:rPr lang="en-US" sz="2000" dirty="0"/>
              <a:t> KERAMA MARAZZI</a:t>
            </a:r>
            <a:r>
              <a:rPr lang="ru-RU" sz="2000" i="1" dirty="0"/>
              <a:t> – это 23 торговых представительства в России, Украине, Латвии и более 300 фирменных магазинов. </a:t>
            </a:r>
            <a:endParaRPr lang="en-US" sz="2000" i="1" dirty="0" smtClean="0"/>
          </a:p>
          <a:p>
            <a:pPr marL="0" indent="0">
              <a:buNone/>
            </a:pPr>
            <a:r>
              <a:rPr lang="ru-RU" sz="2000" i="1" dirty="0" smtClean="0"/>
              <a:t>Кроме </a:t>
            </a:r>
            <a:r>
              <a:rPr lang="ru-RU" sz="2000" i="1" dirty="0"/>
              <a:t>того, наша продукция представлена в сотнях </a:t>
            </a:r>
            <a:r>
              <a:rPr lang="ru-RU" sz="2000" i="1" dirty="0" err="1"/>
              <a:t>мультибрендовых</a:t>
            </a:r>
            <a:r>
              <a:rPr lang="ru-RU" sz="2000" i="1" dirty="0"/>
              <a:t> магазинах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и </a:t>
            </a:r>
            <a:r>
              <a:rPr lang="ru-RU" sz="2000" i="1" dirty="0"/>
              <a:t>сетевых магазинах.</a:t>
            </a:r>
            <a:endParaRPr lang="ru-RU" sz="2000" dirty="0"/>
          </a:p>
          <a:p>
            <a:pPr marL="285750" indent="-285750"/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59435"/>
          </a:xfrm>
          <a:prstGeom prst="rect">
            <a:avLst/>
          </a:prstGeom>
          <a:solidFill>
            <a:srgbClr val="004586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Фирменная торговля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eterburg.ru/sites/default/files/styles/800/public/magaziny_kerama_maracci_v_sankt_peterbu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" y="1524000"/>
            <a:ext cx="537464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936800"/>
            <a:ext cx="4579602" cy="3293919"/>
          </a:xfrm>
          <a:prstGeom prst="rect">
            <a:avLst/>
          </a:prstGeom>
          <a:ln>
            <a:noFill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528320" y="117346"/>
            <a:ext cx="10982960" cy="473913"/>
          </a:xfrm>
          <a:prstGeom prst="rect">
            <a:avLst/>
          </a:prstGeom>
          <a:solidFill>
            <a:srgbClr val="004586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Инновации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319" y="890827"/>
            <a:ext cx="10982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Компания </a:t>
            </a:r>
            <a:r>
              <a:rPr lang="ru-RU" sz="2000" i="1" dirty="0"/>
              <a:t>использует</a:t>
            </a:r>
            <a:r>
              <a:rPr lang="ru-RU" sz="2000" b="1" i="1" dirty="0"/>
              <a:t> </a:t>
            </a:r>
            <a:r>
              <a:rPr lang="ru-RU" sz="2000" i="1" dirty="0"/>
              <a:t>новейшее оборудование и технологии итальянских компаний </a:t>
            </a:r>
            <a:r>
              <a:rPr lang="ru-RU" sz="2000" i="1" dirty="0" err="1"/>
              <a:t>Sacmi</a:t>
            </a:r>
            <a:r>
              <a:rPr lang="ru-RU" sz="2000" i="1" dirty="0"/>
              <a:t>, ICF, </a:t>
            </a:r>
            <a:r>
              <a:rPr lang="ru-RU" sz="2000" i="1" dirty="0" err="1"/>
              <a:t>Technoferrari</a:t>
            </a:r>
            <a:r>
              <a:rPr lang="ru-RU" sz="2000" i="1" dirty="0"/>
              <a:t> и работает в тесном сотрудничестве с ведущими итальянскими </a:t>
            </a:r>
            <a:r>
              <a:rPr lang="ru-RU" sz="2000" i="1" dirty="0" smtClean="0"/>
              <a:t>дизайн-студиями.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90" y="2549990"/>
            <a:ext cx="4447728" cy="3293919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14" y="3118950"/>
            <a:ext cx="4447728" cy="3293919"/>
          </a:xfrm>
          <a:prstGeom prst="rect">
            <a:avLst/>
          </a:prstGeom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54480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48960" y="1127760"/>
            <a:ext cx="5689600" cy="5049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i="1" dirty="0" smtClean="0"/>
          </a:p>
          <a:p>
            <a:pPr marL="0" indent="0">
              <a:buNone/>
            </a:pPr>
            <a:r>
              <a:rPr lang="ru-RU" sz="2000" i="1" dirty="0" smtClean="0"/>
              <a:t>Ежегодно </a:t>
            </a:r>
            <a:r>
              <a:rPr lang="ru-RU" sz="2000" i="1" dirty="0"/>
              <a:t>мы выпускаем новые </a:t>
            </a:r>
            <a:r>
              <a:rPr lang="ru-RU" sz="2000" i="1" dirty="0" smtClean="0"/>
              <a:t>коллекции. </a:t>
            </a:r>
          </a:p>
          <a:p>
            <a:pPr marL="0" indent="0">
              <a:buNone/>
            </a:pPr>
            <a:r>
              <a:rPr lang="ru-RU" sz="2000" i="1" dirty="0" smtClean="0"/>
              <a:t>Каталог </a:t>
            </a:r>
            <a:r>
              <a:rPr lang="ru-RU" sz="2000" i="1" dirty="0"/>
              <a:t>коллекций KERAMA MARAZZI напоминает атлас, рассказывающий о странах, городах и континентах. 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Сегодня </a:t>
            </a:r>
            <a:r>
              <a:rPr lang="ru-RU" sz="2000" i="1" dirty="0"/>
              <a:t>нашим клиентам и партнёрам </a:t>
            </a:r>
            <a:r>
              <a:rPr lang="ru-RU" sz="2000" i="1" dirty="0" smtClean="0"/>
              <a:t>доступны тематические коллекции, </a:t>
            </a:r>
            <a:r>
              <a:rPr lang="ru-RU" sz="2000" i="1" dirty="0"/>
              <a:t>состоящих более чем из 2000 наименований керамической плитки, керамического гранита, мозаики и декоративных изделий. 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Представленные </a:t>
            </a:r>
            <a:r>
              <a:rPr lang="ru-RU" sz="2000" i="1" dirty="0"/>
              <a:t>в разных форматах и стилях,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в </a:t>
            </a:r>
            <a:r>
              <a:rPr lang="ru-RU" sz="2000" i="1" dirty="0"/>
              <a:t>разнообразной цветовой гамме, с разной толщиной и структурой поверхности,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в </a:t>
            </a:r>
            <a:r>
              <a:rPr lang="ru-RU" sz="2000" i="1" dirty="0"/>
              <a:t>широком диапазоне цен, они отвечают самым различным вкусам и потребностям современного общества.</a:t>
            </a:r>
            <a:endParaRPr lang="ru-RU" sz="2000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59435"/>
          </a:xfrm>
          <a:prstGeom prst="rect">
            <a:avLst/>
          </a:prstGeom>
          <a:solidFill>
            <a:srgbClr val="004586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Путешествие вокруг света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AutoShape 7" descr="Картинки по запросу яндекс английская коллекция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624840" y="17240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57" y="1437328"/>
            <a:ext cx="4343794" cy="41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Сертификаты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04360" cy="4351338"/>
          </a:xfrm>
        </p:spPr>
        <p:txBody>
          <a:bodyPr>
            <a:normAutofit/>
          </a:bodyPr>
          <a:lstStyle/>
          <a:p>
            <a:r>
              <a:rPr lang="ru-RU" sz="2000" i="1" dirty="0"/>
              <a:t>В 2013 году по итогам общенационального голосования KERAMA MARAZZI была удостоена премии народного доверия «Марка №1 в России».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15281" y="1849120"/>
            <a:ext cx="5852160" cy="4429443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Качество </a:t>
            </a:r>
            <a:r>
              <a:rPr lang="ru-RU" sz="2000" i="1" dirty="0"/>
              <a:t>нашей продукции подтверждают экспертные заключения и сертификаты соответствия отечественным и международным стандартам.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91" y="3326605"/>
            <a:ext cx="3247669" cy="229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55" y="3774439"/>
            <a:ext cx="23050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87" y="3810951"/>
            <a:ext cx="191452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3737926"/>
            <a:ext cx="802639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5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371</Words>
  <Application>Microsoft Office PowerPoint</Application>
  <PresentationFormat>Произвольный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История фабрики и роль технологий</vt:lpstr>
      <vt:lpstr>Производство</vt:lpstr>
      <vt:lpstr>Ассортимент выпускаемой  продукции</vt:lpstr>
      <vt:lpstr>Фирменная торговля</vt:lpstr>
      <vt:lpstr>Презентация PowerPoint</vt:lpstr>
      <vt:lpstr>Путешествие вокруг света</vt:lpstr>
      <vt:lpstr> Сертификаты </vt:lpstr>
      <vt:lpstr>Бонусы и поощрения</vt:lpstr>
      <vt:lpstr>Миссия компании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Сиротин Кирилл Викторович</dc:creator>
  <cp:lastModifiedBy>Коробанова Е.В.</cp:lastModifiedBy>
  <cp:revision>228</cp:revision>
  <cp:lastPrinted>2015-11-30T10:39:05Z</cp:lastPrinted>
  <dcterms:created xsi:type="dcterms:W3CDTF">2014-11-04T10:52:56Z</dcterms:created>
  <dcterms:modified xsi:type="dcterms:W3CDTF">2015-12-04T11:49:02Z</dcterms:modified>
</cp:coreProperties>
</file>